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8"/>
  </p:notesMasterIdLst>
  <p:sldIdLst>
    <p:sldId id="467" r:id="rId3"/>
    <p:sldId id="469" r:id="rId4"/>
    <p:sldId id="482" r:id="rId5"/>
    <p:sldId id="483" r:id="rId6"/>
    <p:sldId id="484" r:id="rId7"/>
    <p:sldId id="485" r:id="rId8"/>
    <p:sldId id="486" r:id="rId9"/>
    <p:sldId id="382" r:id="rId10"/>
    <p:sldId id="843" r:id="rId11"/>
    <p:sldId id="842" r:id="rId12"/>
    <p:sldId id="877" r:id="rId13"/>
    <p:sldId id="845" r:id="rId14"/>
    <p:sldId id="372" r:id="rId15"/>
    <p:sldId id="472" r:id="rId16"/>
    <p:sldId id="475" r:id="rId17"/>
    <p:sldId id="598" r:id="rId18"/>
    <p:sldId id="555" r:id="rId19"/>
    <p:sldId id="733" r:id="rId20"/>
    <p:sldId id="886" r:id="rId21"/>
    <p:sldId id="473" r:id="rId22"/>
    <p:sldId id="797" r:id="rId23"/>
    <p:sldId id="490" r:id="rId24"/>
    <p:sldId id="885" r:id="rId25"/>
    <p:sldId id="819" r:id="rId26"/>
    <p:sldId id="557" r:id="rId27"/>
    <p:sldId id="592" r:id="rId28"/>
    <p:sldId id="798" r:id="rId29"/>
    <p:sldId id="882" r:id="rId30"/>
    <p:sldId id="820" r:id="rId31"/>
    <p:sldId id="879" r:id="rId32"/>
    <p:sldId id="880" r:id="rId33"/>
    <p:sldId id="883" r:id="rId34"/>
    <p:sldId id="884" r:id="rId35"/>
    <p:sldId id="556" r:id="rId36"/>
    <p:sldId id="476" r:id="rId37"/>
    <p:sldId id="802" r:id="rId38"/>
    <p:sldId id="309" r:id="rId39"/>
    <p:sldId id="471" r:id="rId40"/>
    <p:sldId id="821" r:id="rId41"/>
    <p:sldId id="559" r:id="rId42"/>
    <p:sldId id="803" r:id="rId43"/>
    <p:sldId id="481" r:id="rId44"/>
    <p:sldId id="805" r:id="rId45"/>
    <p:sldId id="888" r:id="rId46"/>
    <p:sldId id="889" r:id="rId47"/>
    <p:sldId id="892" r:id="rId48"/>
    <p:sldId id="890" r:id="rId49"/>
    <p:sldId id="891" r:id="rId50"/>
    <p:sldId id="893" r:id="rId51"/>
    <p:sldId id="818" r:id="rId52"/>
    <p:sldId id="526" r:id="rId53"/>
    <p:sldId id="817" r:id="rId54"/>
    <p:sldId id="847" r:id="rId55"/>
    <p:sldId id="823" r:id="rId56"/>
    <p:sldId id="878" r:id="rId57"/>
    <p:sldId id="807" r:id="rId58"/>
    <p:sldId id="560" r:id="rId59"/>
    <p:sldId id="825" r:id="rId60"/>
    <p:sldId id="826" r:id="rId61"/>
    <p:sldId id="846" r:id="rId62"/>
    <p:sldId id="827" r:id="rId63"/>
    <p:sldId id="488" r:id="rId64"/>
    <p:sldId id="828" r:id="rId65"/>
    <p:sldId id="554" r:id="rId66"/>
    <p:sldId id="468" r:id="rId67"/>
    <p:sldId id="552" r:id="rId68"/>
    <p:sldId id="356" r:id="rId69"/>
    <p:sldId id="553" r:id="rId70"/>
    <p:sldId id="492" r:id="rId71"/>
    <p:sldId id="357" r:id="rId72"/>
    <p:sldId id="831" r:id="rId73"/>
    <p:sldId id="508" r:id="rId74"/>
    <p:sldId id="829" r:id="rId75"/>
    <p:sldId id="830" r:id="rId76"/>
    <p:sldId id="520" r:id="rId77"/>
    <p:sldId id="834" r:id="rId78"/>
    <p:sldId id="502" r:id="rId79"/>
    <p:sldId id="532" r:id="rId80"/>
    <p:sldId id="832" r:id="rId81"/>
    <p:sldId id="833" r:id="rId82"/>
    <p:sldId id="835" r:id="rId83"/>
    <p:sldId id="544" r:id="rId84"/>
    <p:sldId id="505" r:id="rId85"/>
    <p:sldId id="837" r:id="rId86"/>
    <p:sldId id="848" r:id="rId87"/>
    <p:sldId id="849" r:id="rId88"/>
    <p:sldId id="876" r:id="rId89"/>
    <p:sldId id="850" r:id="rId90"/>
    <p:sldId id="838" r:id="rId91"/>
    <p:sldId id="851" r:id="rId92"/>
    <p:sldId id="844" r:id="rId93"/>
    <p:sldId id="852" r:id="rId94"/>
    <p:sldId id="839" r:id="rId95"/>
    <p:sldId id="840" r:id="rId96"/>
    <p:sldId id="858" r:id="rId97"/>
    <p:sldId id="866" r:id="rId98"/>
    <p:sldId id="864" r:id="rId99"/>
    <p:sldId id="860" r:id="rId100"/>
    <p:sldId id="872" r:id="rId101"/>
    <p:sldId id="836" r:id="rId102"/>
    <p:sldId id="867" r:id="rId103"/>
    <p:sldId id="869" r:id="rId104"/>
    <p:sldId id="873" r:id="rId105"/>
    <p:sldId id="875" r:id="rId106"/>
    <p:sldId id="874"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1"/>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9EF5A-5797-4E0E-8EC7-0CC61895B50B}"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787F9-9A17-4F97-812B-3D1E2745F632}" type="slidenum">
              <a:rPr lang="en-US" smtClean="0"/>
              <a:t>‹#›</a:t>
            </a:fld>
            <a:endParaRPr lang="en-US"/>
          </a:p>
        </p:txBody>
      </p:sp>
    </p:spTree>
    <p:extLst>
      <p:ext uri="{BB962C8B-B14F-4D97-AF65-F5344CB8AC3E}">
        <p14:creationId xmlns:p14="http://schemas.microsoft.com/office/powerpoint/2010/main" val="3813636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179ea7d41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179ea7d4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658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8787F9-9A17-4F97-812B-3D1E2745F632}" type="slidenum">
              <a:rPr lang="en-US" smtClean="0"/>
              <a:t>19</a:t>
            </a:fld>
            <a:endParaRPr lang="en-US"/>
          </a:p>
        </p:txBody>
      </p:sp>
    </p:spTree>
    <p:extLst>
      <p:ext uri="{BB962C8B-B14F-4D97-AF65-F5344CB8AC3E}">
        <p14:creationId xmlns:p14="http://schemas.microsoft.com/office/powerpoint/2010/main" val="76142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A938D-78CA-44BE-A39B-E6F6963699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5F2723-7324-46F5-97E0-4EA1ED6E2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69F73C-7D87-437C-B9DA-75C2B9D34CB9}"/>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873518C3-3B9A-48BB-9984-D589C26CD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839F5-6C0B-42AE-A820-8DA817272DF4}"/>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100947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17DA-902F-4C0A-9B77-730CF65E10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CE53DD-33B2-4F63-B86D-07E65B0633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5DF9A7-BC25-4EF5-BD33-C5CDE2C9EFA4}"/>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6507A7DC-7DF7-49EC-9660-6A77D6128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3ED74B-3EB7-499F-BBEB-C4BB2C1BFD55}"/>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386089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F8DFD7-32EA-46AE-A098-84E694ED16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678684-FEF0-4D7D-A82A-7ECC9F988C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29DFA-5524-4AD8-ADC8-7410FEB5EFDC}"/>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BA28260F-D6B6-4ACA-9BD9-97C29A01A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CAB2D-5E0D-4469-B5B4-2934F49C9B36}"/>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3990551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C455-F5F4-497D-8664-36301101EB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FEB820-494F-4C87-A0B8-B65D0435FE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3001E7-5B0A-4B7C-8CDB-BAB02BA038D5}"/>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4DFABAC5-D0B2-47FB-8D37-ABD769E8F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D96C6-2B40-4D7F-AE1A-3722C1BA8956}"/>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1381850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BE03-4435-45DD-BA63-B043E2270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48BD2-1042-427D-90B2-80BF9EFD1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2D8A0-FF14-4761-BDB4-CDE71AA4A107}"/>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F6DED5DB-0C4D-407D-9402-F0F43FC6D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27CCA-D1DA-4093-A847-0EC7F3DBD238}"/>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322047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DCA9-57B1-4536-95B3-E6D7FCFDF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5B82B5-43EE-403A-8681-5A134C3272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F0C2F3-69B8-4290-938F-E9F5A24CD2E5}"/>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AB1E7E5D-8E24-4E61-805C-B6091A966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65804-CC4C-4B55-A838-14943547E2C0}"/>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3280160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A2795-8546-4759-8C65-E195A524F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81020-E069-420F-91FA-63063D9424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4197BF-AE77-448C-BA8A-AF7867CA9DB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D1A307-EF1A-45AA-910A-77EBEE43C133}"/>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6" name="Footer Placeholder 5">
            <a:extLst>
              <a:ext uri="{FF2B5EF4-FFF2-40B4-BE49-F238E27FC236}">
                <a16:creationId xmlns:a16="http://schemas.microsoft.com/office/drawing/2014/main" id="{7EEF19D4-B00D-4C35-8B9E-3447AD998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4E375-779B-4449-AE24-2EDF2F069CC9}"/>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092283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1740-5529-4B20-AF4A-E81B320482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AA36DB-6330-4BB6-B473-025C7B9760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58E94E1-3AA3-4739-9A06-30BF75E30A8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2B8D0D-C52E-40DB-BC8E-41BE0FFDD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D31076-C90E-4B8C-B315-C16251A128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69AA5E-DA22-4E9A-9E03-E224ABB9E1DA}"/>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8" name="Footer Placeholder 7">
            <a:extLst>
              <a:ext uri="{FF2B5EF4-FFF2-40B4-BE49-F238E27FC236}">
                <a16:creationId xmlns:a16="http://schemas.microsoft.com/office/drawing/2014/main" id="{CC5358E7-AE4A-4BCF-AA71-022FB8ED5C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0754A2-53F0-4B1C-A5F2-AB1BC5009935}"/>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332357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52C0-1AEB-46DB-88BC-A6EDF5643A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4D9540-14F1-489A-97D4-907F55C2B777}"/>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4" name="Footer Placeholder 3">
            <a:extLst>
              <a:ext uri="{FF2B5EF4-FFF2-40B4-BE49-F238E27FC236}">
                <a16:creationId xmlns:a16="http://schemas.microsoft.com/office/drawing/2014/main" id="{FB52369B-C7E0-4D93-9B54-1DBD98453D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1935BD-2EE1-4A8C-9E79-1497BC3DD57D}"/>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615028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F8FFF-7158-42FE-86A5-AB88F5F901EE}"/>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3" name="Footer Placeholder 2">
            <a:extLst>
              <a:ext uri="{FF2B5EF4-FFF2-40B4-BE49-F238E27FC236}">
                <a16:creationId xmlns:a16="http://schemas.microsoft.com/office/drawing/2014/main" id="{0D23AA51-1559-4423-97FC-A0E3FB55BE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78153-B333-43B8-90FB-B7BA9CBF394E}"/>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4168641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95061-E403-4A33-A45C-545E79A02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7A4EC8-9738-4821-8E0A-3CCF7E7E8A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919A5D-6974-462D-B8EE-E0CBEC32D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16A7AF-4A4D-4DA8-A408-9789176F9C51}"/>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6" name="Footer Placeholder 5">
            <a:extLst>
              <a:ext uri="{FF2B5EF4-FFF2-40B4-BE49-F238E27FC236}">
                <a16:creationId xmlns:a16="http://schemas.microsoft.com/office/drawing/2014/main" id="{922DC876-0DDD-44A8-9E65-E88FE1B73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21EBCB-444B-4131-8691-AD898ED8F7A0}"/>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192164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20E4-805E-41E3-9878-B818870AE8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2EE72-CC7A-4960-A01B-3D3EB9BF01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67B22-DF85-4D1B-A12E-A911685846AF}"/>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62C25C1E-99FE-4AB9-865D-572EAFABA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5C8FB-F7FE-406E-AEB5-0B5793BCE0A7}"/>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3194497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0A0B-798A-4409-A2FF-92D21B7A2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F01E4B-08C7-4B94-9437-F1CA1390D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4C2C2-98B7-4653-9F92-373E7F9BC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FCB856-744F-4377-B57F-997F5367982A}"/>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6" name="Footer Placeholder 5">
            <a:extLst>
              <a:ext uri="{FF2B5EF4-FFF2-40B4-BE49-F238E27FC236}">
                <a16:creationId xmlns:a16="http://schemas.microsoft.com/office/drawing/2014/main" id="{0EA5CA18-ACBB-4409-9692-E977E896B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4A7ED-50EF-41C4-AFA0-FBBF778AB208}"/>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1994989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144B-78B9-40AA-96C0-95006D360C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C005AA-671A-4FFE-A4E8-257F62A7C1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18C42-D4F8-4D3D-8265-9E7A5AB5FF72}"/>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CAD435C4-A612-46C3-AFC5-31A0FBB9A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199CB-0A1C-467F-98CC-BF37AB8D8922}"/>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507479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9B0AF8-D97C-4357-96EC-34D2BB5892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926976-0B77-42DA-9473-4F3513E453F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8E20A-4014-458E-9A01-4D2664C62AC5}"/>
              </a:ext>
            </a:extLst>
          </p:cNvPr>
          <p:cNvSpPr>
            <a:spLocks noGrp="1"/>
          </p:cNvSpPr>
          <p:nvPr>
            <p:ph type="dt" sz="half" idx="10"/>
          </p:nvPr>
        </p:nvSpPr>
        <p:spPr/>
        <p:txBody>
          <a:body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F027436C-CEAF-42B6-94DE-6FFB04411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7EE04-79EB-4B5F-83C9-FE24149D1C2D}"/>
              </a:ext>
            </a:extLst>
          </p:cNvPr>
          <p:cNvSpPr>
            <a:spLocks noGrp="1"/>
          </p:cNvSpPr>
          <p:nvPr>
            <p:ph type="sldNum" sz="quarter" idx="12"/>
          </p:nvPr>
        </p:nvSpPr>
        <p:spPr/>
        <p:txBody>
          <a:bodyPr/>
          <a:lstStyle/>
          <a:p>
            <a:fld id="{449FB0C8-6778-4949-83AA-E82E781E63E4}" type="slidenum">
              <a:rPr lang="en-US" smtClean="0"/>
              <a:t>‹#›</a:t>
            </a:fld>
            <a:endParaRPr lang="en-US"/>
          </a:p>
        </p:txBody>
      </p:sp>
    </p:spTree>
    <p:extLst>
      <p:ext uri="{BB962C8B-B14F-4D97-AF65-F5344CB8AC3E}">
        <p14:creationId xmlns:p14="http://schemas.microsoft.com/office/powerpoint/2010/main" val="2829386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79576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57CE-0552-41B5-991C-37158FE47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1A728E-FE19-4ED6-9361-87DF4BB864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0E701E-34A5-4ED1-89CA-1AFD85C40802}"/>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59BDAFC3-8612-4D7C-A51E-A843B8461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93A37-C1D5-43BD-88D0-26CEAB5BB236}"/>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49059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FE0E-F1FA-4DEF-A6FA-C22956A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9CEDBB-DC3B-470F-B99B-6EC51356A2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14DAC-CC89-4B2D-90C7-74744577BF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8F3306-2A9C-4952-B8E8-F1D2D1388D57}"/>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6" name="Footer Placeholder 5">
            <a:extLst>
              <a:ext uri="{FF2B5EF4-FFF2-40B4-BE49-F238E27FC236}">
                <a16:creationId xmlns:a16="http://schemas.microsoft.com/office/drawing/2014/main" id="{1148834A-BB21-46A8-99BA-1F6800878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B176A-C1E9-4870-9F58-4CB50BA7E2AD}"/>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888676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16493-3191-4D62-AC21-B49B7E0C25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5ECDF4-95E3-4712-A908-021C1EC3CA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95FDAE-FB95-4DA1-8F5B-CCD12D2630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80A5A-7F64-4256-998E-EC5429B85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5C5EE6-D836-454C-8272-C7F91BF570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1B74D7-D970-4874-91B2-B8ED778B743A}"/>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8" name="Footer Placeholder 7">
            <a:extLst>
              <a:ext uri="{FF2B5EF4-FFF2-40B4-BE49-F238E27FC236}">
                <a16:creationId xmlns:a16="http://schemas.microsoft.com/office/drawing/2014/main" id="{C08E26B2-5FA0-471D-BEAA-7CDCC7D9F9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45B7C6-5386-43E5-BE30-817B22F7F695}"/>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670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914C-EDA6-4434-851A-5527C635A0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AF613-5237-4B7F-9882-169BF8C9A2A1}"/>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4" name="Footer Placeholder 3">
            <a:extLst>
              <a:ext uri="{FF2B5EF4-FFF2-40B4-BE49-F238E27FC236}">
                <a16:creationId xmlns:a16="http://schemas.microsoft.com/office/drawing/2014/main" id="{25CD95F5-9086-4227-84B1-1681987C62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F8BE3-2D8C-4725-B7A1-83DE421334B9}"/>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471020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9E4E7A-107F-4106-91A1-3D198B51D468}"/>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3" name="Footer Placeholder 2">
            <a:extLst>
              <a:ext uri="{FF2B5EF4-FFF2-40B4-BE49-F238E27FC236}">
                <a16:creationId xmlns:a16="http://schemas.microsoft.com/office/drawing/2014/main" id="{11EE32E2-F3EB-480D-92C5-ED9986F055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7B7F9D-3C2B-43AE-80D7-51E4124B87F4}"/>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208784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2ACD-7BFA-487B-9A29-374DD03A32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4D08E6-AFE7-4AB4-B3E5-FF7087D08A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05C8C6-BE0E-41B4-AC9E-7AB5BD0F4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4762E2-7B09-4412-BFF1-97E07329CCBE}"/>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6" name="Footer Placeholder 5">
            <a:extLst>
              <a:ext uri="{FF2B5EF4-FFF2-40B4-BE49-F238E27FC236}">
                <a16:creationId xmlns:a16="http://schemas.microsoft.com/office/drawing/2014/main" id="{A6D028E3-507E-482F-8351-C7F1000BD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6841AA-AE9B-44C2-9015-C3F4C2EDAB29}"/>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43331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6304-B849-4B4A-A34A-EA3B2FFA0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68F8E1-2B5B-4254-A5E5-0FCA7B521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3F1611-BFB4-4458-8F07-1EBC30488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2B2EC3-3872-4334-BBA3-DCC26D0BA5FE}"/>
              </a:ext>
            </a:extLst>
          </p:cNvPr>
          <p:cNvSpPr>
            <a:spLocks noGrp="1"/>
          </p:cNvSpPr>
          <p:nvPr>
            <p:ph type="dt" sz="half" idx="10"/>
          </p:nvPr>
        </p:nvSpPr>
        <p:spPr/>
        <p:txBody>
          <a:bodyPr/>
          <a:lstStyle/>
          <a:p>
            <a:fld id="{DA8D2B05-DDC4-458A-B686-352D4A579133}" type="datetimeFigureOut">
              <a:rPr lang="en-US" smtClean="0"/>
              <a:t>10/10/2021</a:t>
            </a:fld>
            <a:endParaRPr lang="en-US"/>
          </a:p>
        </p:txBody>
      </p:sp>
      <p:sp>
        <p:nvSpPr>
          <p:cNvPr id="6" name="Footer Placeholder 5">
            <a:extLst>
              <a:ext uri="{FF2B5EF4-FFF2-40B4-BE49-F238E27FC236}">
                <a16:creationId xmlns:a16="http://schemas.microsoft.com/office/drawing/2014/main" id="{11294406-7264-45F7-B0C7-8ACD1BA93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6BCA1B-B094-4A97-B4A0-CC6EFC25A6B3}"/>
              </a:ext>
            </a:extLst>
          </p:cNvPr>
          <p:cNvSpPr>
            <a:spLocks noGrp="1"/>
          </p:cNvSpPr>
          <p:nvPr>
            <p:ph type="sldNum" sz="quarter" idx="12"/>
          </p:nvPr>
        </p:nvSpPr>
        <p:spPr/>
        <p:txBody>
          <a:bodyPr/>
          <a:lstStyle/>
          <a:p>
            <a:fld id="{E53F0B69-B5BD-4DA4-9423-38B74A84598B}" type="slidenum">
              <a:rPr lang="en-US" smtClean="0"/>
              <a:t>‹#›</a:t>
            </a:fld>
            <a:endParaRPr lang="en-US"/>
          </a:p>
        </p:txBody>
      </p:sp>
    </p:spTree>
    <p:extLst>
      <p:ext uri="{BB962C8B-B14F-4D97-AF65-F5344CB8AC3E}">
        <p14:creationId xmlns:p14="http://schemas.microsoft.com/office/powerpoint/2010/main" val="2413525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80FE4-D7CD-4C84-906B-F27BAA7C7A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3CFB05-675B-4405-A0E0-4EFD54838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387884-9BE2-48FD-94B6-B025B10D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8D2B05-DDC4-458A-B686-352D4A579133}" type="datetimeFigureOut">
              <a:rPr lang="en-US" smtClean="0"/>
              <a:t>10/10/2021</a:t>
            </a:fld>
            <a:endParaRPr lang="en-US"/>
          </a:p>
        </p:txBody>
      </p:sp>
      <p:sp>
        <p:nvSpPr>
          <p:cNvPr id="5" name="Footer Placeholder 4">
            <a:extLst>
              <a:ext uri="{FF2B5EF4-FFF2-40B4-BE49-F238E27FC236}">
                <a16:creationId xmlns:a16="http://schemas.microsoft.com/office/drawing/2014/main" id="{4EDA0ADB-BD94-474B-A164-870427ADF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5FC434-4EB3-4CF2-9E64-D18AAE7D3C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F0B69-B5BD-4DA4-9423-38B74A84598B}" type="slidenum">
              <a:rPr lang="en-US" smtClean="0"/>
              <a:t>‹#›</a:t>
            </a:fld>
            <a:endParaRPr lang="en-US"/>
          </a:p>
        </p:txBody>
      </p:sp>
    </p:spTree>
    <p:extLst>
      <p:ext uri="{BB962C8B-B14F-4D97-AF65-F5344CB8AC3E}">
        <p14:creationId xmlns:p14="http://schemas.microsoft.com/office/powerpoint/2010/main" val="2120367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3B1D7C-31B1-4785-BEAE-3BBD608A27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B95B-D39E-4CB7-8121-85A126639C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A9F7A-983B-4B97-8352-170CA2E38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6ACE3E-00B3-442F-B0B8-D6508C89D6B7}" type="datetimeFigureOut">
              <a:rPr lang="en-US" smtClean="0"/>
              <a:t>10/10/2021</a:t>
            </a:fld>
            <a:endParaRPr lang="en-US"/>
          </a:p>
        </p:txBody>
      </p:sp>
      <p:sp>
        <p:nvSpPr>
          <p:cNvPr id="5" name="Footer Placeholder 4">
            <a:extLst>
              <a:ext uri="{FF2B5EF4-FFF2-40B4-BE49-F238E27FC236}">
                <a16:creationId xmlns:a16="http://schemas.microsoft.com/office/drawing/2014/main" id="{4718408B-1BC5-491E-BF4D-C6C0B4BBF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6333A7-6972-4892-A608-CDF69A4B6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FB0C8-6778-4949-83AA-E82E781E63E4}" type="slidenum">
              <a:rPr lang="en-US" smtClean="0"/>
              <a:t>‹#›</a:t>
            </a:fld>
            <a:endParaRPr lang="en-US"/>
          </a:p>
        </p:txBody>
      </p:sp>
    </p:spTree>
    <p:extLst>
      <p:ext uri="{BB962C8B-B14F-4D97-AF65-F5344CB8AC3E}">
        <p14:creationId xmlns:p14="http://schemas.microsoft.com/office/powerpoint/2010/main" val="2593068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rxiv.org/pdf/1806.05236.pdf"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arxiv.org/abs/1710.09412" TargetMode="External"/><Relationship Id="rId5" Type="http://schemas.openxmlformats.org/officeDocument/2006/relationships/hyperlink" Target="https://arxiv.org/pdf/1806.05236.pdf"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arxiv.org/pdf/1806.05236.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arxiv.org/pdf/1611.01578.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 Id="rId5" Type="http://schemas.openxmlformats.org/officeDocument/2006/relationships/hyperlink" Target="https://sigopt.com/blog/common-problems-in-hyperparameter-optimization" TargetMode="External"/><Relationship Id="rId4" Type="http://schemas.openxmlformats.org/officeDocument/2006/relationships/image" Target="../media/image24.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909.13719.pdf"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hoya012.github.io/assets/img/bag_of_trick/9.PNG"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hoya012.github.io/assets/img/bag_of_trick/9.PNG"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pdf/2110.00476.pd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eepmind/3d-shapes" TargetMode="Externa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hyperlink" Target="https://ai.googleblog.com/2019/04/evaluating-unsupervised-learning-of.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2009.07724.pdf"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owardsdatascience.com/a-framework-for-contrastive-self-supervised-learning-and-designing-a-new-approach-3caab5d29619" TargetMode="External"/><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towardsdatascience.com/on-dino-self-distillation-with-no-labels-c29e9365e382" TargetMode="External"/><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hyperlink" Target="https://towardsdatascience.com/a-framework-for-contrastive-self-supervised-learning-and-designing-a-new-approach-3caab5d29619"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owardsdatascience.com/on-dino-self-distillation-with-no-labels-c29e9365e382"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towardsdatascience.com/a-framework-for-contrastive-self-supervised-learning-and-designing-a-new-approach-3caab5d29619"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2006.09882.pdf" TargetMode="External"/><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towardsdatascience.com/a-framework-for-contrastive-self-supervised-learning-and-designing-a-new-approach-3caab5d29619"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abs/2003.0543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2010.06300"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on-dino-self-distillation-with-no-labels-c29e9365e382" TargetMode="External"/><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hyperlink" Target="https://towardsdatascience.com/a-framework-for-contrastive-self-supervised-learning-and-designing-a-new-approach-3caab5d29619"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blog.waymo.com/2020/04/using-automated-data-augmentation-to.html" TargetMode="External"/><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arxiv.org/pdf/1806.05236.pdf" TargetMode="External"/><Relationship Id="rId4" Type="http://schemas.openxmlformats.org/officeDocument/2006/relationships/hyperlink" Target="https://www.researchgate.net/profile/Seng-Bum-Yoo/publication/326958417/figure/fig3/AS:724615613661184@1549773233136/Conceptual-Description-of-Untangling-the-Input-in-the-Neural-Population-Vector-Space.png" TargetMode="Externa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jpe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rofile/Seng-Bum-Yoo/publication/326958417/figure/fig3/AS:724615613661184@1549773233136/Conceptual-Description-of-Untangling-the-Input-in-the-Neural-Population-Vector-Space.png"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arxiv.org/pdf/1806.05236.pdf"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arxiv.org/pdf/2104.05704.pdf"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8443-7E0D-461A-AC01-ECB8509AFA67}"/>
              </a:ext>
            </a:extLst>
          </p:cNvPr>
          <p:cNvSpPr>
            <a:spLocks noGrp="1"/>
          </p:cNvSpPr>
          <p:nvPr>
            <p:ph type="title"/>
          </p:nvPr>
        </p:nvSpPr>
        <p:spPr>
          <a:xfrm>
            <a:off x="820250" y="223835"/>
            <a:ext cx="10551500" cy="5719864"/>
          </a:xfrm>
        </p:spPr>
        <p:txBody>
          <a:bodyPr>
            <a:normAutofit/>
          </a:bodyPr>
          <a:lstStyle/>
          <a:p>
            <a:pPr algn="ctr"/>
            <a:r>
              <a:rPr lang="en-US" sz="5400" b="1" dirty="0">
                <a:solidFill>
                  <a:schemeClr val="bg1"/>
                </a:solidFill>
              </a:rPr>
              <a:t>Multi-Augmentation Strategy for Self-Supervised Learning</a:t>
            </a:r>
            <a:br>
              <a:rPr lang="en-US" b="1" dirty="0"/>
            </a:br>
            <a:endParaRPr lang="en-US" b="1" dirty="0">
              <a:solidFill>
                <a:schemeClr val="bg1"/>
              </a:solidFill>
            </a:endParaRPr>
          </a:p>
        </p:txBody>
      </p:sp>
      <p:sp>
        <p:nvSpPr>
          <p:cNvPr id="3" name="Rectangle 2">
            <a:extLst>
              <a:ext uri="{FF2B5EF4-FFF2-40B4-BE49-F238E27FC236}">
                <a16:creationId xmlns:a16="http://schemas.microsoft.com/office/drawing/2014/main" id="{9B560E41-A387-F647-A807-14E6176CEA30}"/>
              </a:ext>
            </a:extLst>
          </p:cNvPr>
          <p:cNvSpPr/>
          <p:nvPr/>
        </p:nvSpPr>
        <p:spPr>
          <a:xfrm>
            <a:off x="10298976" y="6264833"/>
            <a:ext cx="1701876" cy="369332"/>
          </a:xfrm>
          <a:prstGeom prst="rect">
            <a:avLst/>
          </a:prstGeom>
        </p:spPr>
        <p:txBody>
          <a:bodyPr wrap="none">
            <a:spAutoFit/>
          </a:bodyPr>
          <a:lstStyle/>
          <a:p>
            <a:r>
              <a:rPr lang="en-US" b="1" dirty="0">
                <a:solidFill>
                  <a:schemeClr val="bg1"/>
                </a:solidFill>
              </a:rPr>
              <a:t>Tran Van </a:t>
            </a:r>
            <a:r>
              <a:rPr lang="en-US" b="1" dirty="0" err="1">
                <a:solidFill>
                  <a:schemeClr val="bg1"/>
                </a:solidFill>
              </a:rPr>
              <a:t>Nhiem</a:t>
            </a:r>
            <a:endParaRPr lang="en-TW" dirty="0"/>
          </a:p>
        </p:txBody>
      </p:sp>
    </p:spTree>
    <p:extLst>
      <p:ext uri="{BB962C8B-B14F-4D97-AF65-F5344CB8AC3E}">
        <p14:creationId xmlns:p14="http://schemas.microsoft.com/office/powerpoint/2010/main" val="56033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2EBC8-BBC5-4AD1-AD6D-711EA6137A18}"/>
              </a:ext>
            </a:extLst>
          </p:cNvPr>
          <p:cNvPicPr>
            <a:picLocks noChangeAspect="1"/>
          </p:cNvPicPr>
          <p:nvPr/>
        </p:nvPicPr>
        <p:blipFill>
          <a:blip r:embed="rId2"/>
          <a:stretch>
            <a:fillRect/>
          </a:stretch>
        </p:blipFill>
        <p:spPr>
          <a:xfrm>
            <a:off x="3301243" y="3601004"/>
            <a:ext cx="6898180" cy="3256996"/>
          </a:xfrm>
          <a:prstGeom prst="rect">
            <a:avLst/>
          </a:prstGeom>
        </p:spPr>
      </p:pic>
      <p:pic>
        <p:nvPicPr>
          <p:cNvPr id="8" name="Picture 7">
            <a:extLst>
              <a:ext uri="{FF2B5EF4-FFF2-40B4-BE49-F238E27FC236}">
                <a16:creationId xmlns:a16="http://schemas.microsoft.com/office/drawing/2014/main" id="{D94E9625-900C-427E-AE4B-E13BFC612F36}"/>
              </a:ext>
            </a:extLst>
          </p:cNvPr>
          <p:cNvPicPr>
            <a:picLocks noChangeAspect="1"/>
          </p:cNvPicPr>
          <p:nvPr/>
        </p:nvPicPr>
        <p:blipFill rotWithShape="1">
          <a:blip r:embed="rId3"/>
          <a:srcRect b="21117"/>
          <a:stretch/>
        </p:blipFill>
        <p:spPr>
          <a:xfrm>
            <a:off x="2820828" y="42040"/>
            <a:ext cx="8427180" cy="3311379"/>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0" y="0"/>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2" name="Rectangle 1">
            <a:extLst>
              <a:ext uri="{FF2B5EF4-FFF2-40B4-BE49-F238E27FC236}">
                <a16:creationId xmlns:a16="http://schemas.microsoft.com/office/drawing/2014/main" id="{5746C2D6-0924-4BE1-A220-E385F5ED498B}"/>
              </a:ext>
            </a:extLst>
          </p:cNvPr>
          <p:cNvSpPr/>
          <p:nvPr/>
        </p:nvSpPr>
        <p:spPr>
          <a:xfrm>
            <a:off x="4416391" y="3105834"/>
            <a:ext cx="7772650" cy="646331"/>
          </a:xfrm>
          <a:prstGeom prst="rect">
            <a:avLst/>
          </a:prstGeom>
        </p:spPr>
        <p:txBody>
          <a:bodyPr wrap="square">
            <a:spAutoFit/>
          </a:bodyPr>
          <a:lstStyle/>
          <a:p>
            <a:pPr lvl="0" algn="ct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a:t>
            </a:r>
            <a:r>
              <a:rPr lang="en-US" b="1" dirty="0">
                <a:solidFill>
                  <a:srgbClr val="FF0000"/>
                </a:solidFill>
              </a:rPr>
              <a:t>REGULARIZATION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techniques seem to helps Smooth the hard boundary and push the population close together</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D52A465-AD9F-42B7-8AA5-F13E2F6DE620}"/>
              </a:ext>
            </a:extLst>
          </p:cNvPr>
          <p:cNvSpPr txBox="1"/>
          <p:nvPr/>
        </p:nvSpPr>
        <p:spPr>
          <a:xfrm>
            <a:off x="10311414" y="6303146"/>
            <a:ext cx="1593541" cy="338554"/>
          </a:xfrm>
          <a:prstGeom prst="rect">
            <a:avLst/>
          </a:prstGeom>
          <a:noFill/>
        </p:spPr>
        <p:txBody>
          <a:bodyPr wrap="square" rtlCol="0">
            <a:spAutoFit/>
          </a:bodyPr>
          <a:lstStyle/>
          <a:p>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395838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4EF0886-CE63-49AF-8D33-AFC4392DFCF3}"/>
              </a:ext>
            </a:extLst>
          </p:cNvPr>
          <p:cNvSpPr/>
          <p:nvPr/>
        </p:nvSpPr>
        <p:spPr>
          <a:xfrm>
            <a:off x="980307" y="2569634"/>
            <a:ext cx="3482108" cy="85936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Structure of Paper Proposal writing</a:t>
            </a:r>
          </a:p>
        </p:txBody>
      </p:sp>
      <p:sp>
        <p:nvSpPr>
          <p:cNvPr id="5" name="Rectangle: Rounded Corners 4">
            <a:extLst>
              <a:ext uri="{FF2B5EF4-FFF2-40B4-BE49-F238E27FC236}">
                <a16:creationId xmlns:a16="http://schemas.microsoft.com/office/drawing/2014/main" id="{BE4EBAAD-6270-40AE-87A3-2C7C315592A2}"/>
              </a:ext>
            </a:extLst>
          </p:cNvPr>
          <p:cNvSpPr/>
          <p:nvPr/>
        </p:nvSpPr>
        <p:spPr>
          <a:xfrm>
            <a:off x="5463327" y="2814651"/>
            <a:ext cx="2684984" cy="106324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Editing Paper with Experiment Result</a:t>
            </a:r>
          </a:p>
        </p:txBody>
      </p:sp>
      <p:sp>
        <p:nvSpPr>
          <p:cNvPr id="6" name="Rectangle 5">
            <a:extLst>
              <a:ext uri="{FF2B5EF4-FFF2-40B4-BE49-F238E27FC236}">
                <a16:creationId xmlns:a16="http://schemas.microsoft.com/office/drawing/2014/main" id="{0CD9C716-4ABA-4452-A1D7-B7CE4A5CC346}"/>
              </a:ext>
            </a:extLst>
          </p:cNvPr>
          <p:cNvSpPr/>
          <p:nvPr/>
        </p:nvSpPr>
        <p:spPr>
          <a:xfrm>
            <a:off x="9600889" y="2814651"/>
            <a:ext cx="145775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Submit to</a:t>
            </a:r>
          </a:p>
        </p:txBody>
      </p:sp>
      <p:cxnSp>
        <p:nvCxnSpPr>
          <p:cNvPr id="7" name="Connector: Curved 6">
            <a:extLst>
              <a:ext uri="{FF2B5EF4-FFF2-40B4-BE49-F238E27FC236}">
                <a16:creationId xmlns:a16="http://schemas.microsoft.com/office/drawing/2014/main" id="{FD4F5662-C504-4C75-BE28-C5D3BE2E45BF}"/>
              </a:ext>
            </a:extLst>
          </p:cNvPr>
          <p:cNvCxnSpPr>
            <a:cxnSpLocks/>
            <a:stCxn id="4" idx="3"/>
            <a:endCxn id="5" idx="1"/>
          </p:cNvCxnSpPr>
          <p:nvPr/>
        </p:nvCxnSpPr>
        <p:spPr>
          <a:xfrm>
            <a:off x="4462415" y="2999317"/>
            <a:ext cx="1000912" cy="34695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FEF9EF7-27DC-494C-87E3-EE5ADBB751D5}"/>
              </a:ext>
            </a:extLst>
          </p:cNvPr>
          <p:cNvSpPr/>
          <p:nvPr/>
        </p:nvSpPr>
        <p:spPr>
          <a:xfrm>
            <a:off x="8738183" y="2970532"/>
            <a:ext cx="2500169" cy="98860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Submitting Paper Journal</a:t>
            </a:r>
          </a:p>
        </p:txBody>
      </p:sp>
      <p:cxnSp>
        <p:nvCxnSpPr>
          <p:cNvPr id="9" name="Connector: Curved 8">
            <a:extLst>
              <a:ext uri="{FF2B5EF4-FFF2-40B4-BE49-F238E27FC236}">
                <a16:creationId xmlns:a16="http://schemas.microsoft.com/office/drawing/2014/main" id="{4047E6D6-CEFC-45B8-AD46-66760CE89386}"/>
              </a:ext>
            </a:extLst>
          </p:cNvPr>
          <p:cNvCxnSpPr>
            <a:cxnSpLocks/>
            <a:stCxn id="5" idx="3"/>
            <a:endCxn id="8" idx="1"/>
          </p:cNvCxnSpPr>
          <p:nvPr/>
        </p:nvCxnSpPr>
        <p:spPr>
          <a:xfrm>
            <a:off x="8148311" y="3346272"/>
            <a:ext cx="589872" cy="1185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C46AB1E-2643-42D8-B6CD-69C56028B18E}"/>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73FC0EAB-6D1E-4A2C-80AF-0C480B037FBB}"/>
              </a:ext>
            </a:extLst>
          </p:cNvPr>
          <p:cNvSpPr/>
          <p:nvPr/>
        </p:nvSpPr>
        <p:spPr>
          <a:xfrm>
            <a:off x="718181" y="2195997"/>
            <a:ext cx="10961226" cy="24191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A0431CA-4EFF-4918-8B8B-0656BDCFEFF3}"/>
              </a:ext>
            </a:extLst>
          </p:cNvPr>
          <p:cNvSpPr txBox="1"/>
          <p:nvPr/>
        </p:nvSpPr>
        <p:spPr>
          <a:xfrm>
            <a:off x="1072905" y="1597986"/>
            <a:ext cx="22570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Rick</a:t>
            </a:r>
          </a:p>
        </p:txBody>
      </p:sp>
    </p:spTree>
    <p:extLst>
      <p:ext uri="{BB962C8B-B14F-4D97-AF65-F5344CB8AC3E}">
        <p14:creationId xmlns:p14="http://schemas.microsoft.com/office/powerpoint/2010/main" val="2066999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52D801-A46F-4D5C-90D3-1A3254BAB7F5}"/>
              </a:ext>
            </a:extLst>
          </p:cNvPr>
          <p:cNvSpPr/>
          <p:nvPr/>
        </p:nvSpPr>
        <p:spPr>
          <a:xfrm>
            <a:off x="2618610" y="2955833"/>
            <a:ext cx="695478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rPr>
              <a:t>TimeLine Expected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8840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858734" y="-80490"/>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88BE0139-974E-488E-831C-BB0AC29E3D97}"/>
              </a:ext>
            </a:extLst>
          </p:cNvPr>
          <p:cNvPicPr>
            <a:picLocks noChangeAspect="1"/>
          </p:cNvPicPr>
          <p:nvPr/>
        </p:nvPicPr>
        <p:blipFill>
          <a:blip r:embed="rId2"/>
          <a:stretch>
            <a:fillRect/>
          </a:stretch>
        </p:blipFill>
        <p:spPr>
          <a:xfrm>
            <a:off x="1606673" y="1474794"/>
            <a:ext cx="6958594" cy="1771997"/>
          </a:xfrm>
          <a:prstGeom prst="rect">
            <a:avLst/>
          </a:prstGeom>
        </p:spPr>
      </p:pic>
      <p:sp>
        <p:nvSpPr>
          <p:cNvPr id="51" name="Rectangle: Rounded Corners 50">
            <a:extLst>
              <a:ext uri="{FF2B5EF4-FFF2-40B4-BE49-F238E27FC236}">
                <a16:creationId xmlns:a16="http://schemas.microsoft.com/office/drawing/2014/main" id="{FB82B422-8639-4A06-A211-F650FA2AEE92}"/>
              </a:ext>
            </a:extLst>
          </p:cNvPr>
          <p:cNvSpPr/>
          <p:nvPr/>
        </p:nvSpPr>
        <p:spPr>
          <a:xfrm>
            <a:off x="2754775" y="1474794"/>
            <a:ext cx="1747777" cy="79384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3" name="Connector: Curved 52">
            <a:extLst>
              <a:ext uri="{FF2B5EF4-FFF2-40B4-BE49-F238E27FC236}">
                <a16:creationId xmlns:a16="http://schemas.microsoft.com/office/drawing/2014/main" id="{FDE85C6C-BF3A-4DB2-8ACF-08749203AF70}"/>
              </a:ext>
            </a:extLst>
          </p:cNvPr>
          <p:cNvCxnSpPr>
            <a:cxnSpLocks/>
            <a:stCxn id="51" idx="2"/>
          </p:cNvCxnSpPr>
          <p:nvPr/>
        </p:nvCxnSpPr>
        <p:spPr>
          <a:xfrm rot="5400000">
            <a:off x="1735288" y="3744028"/>
            <a:ext cx="3368767" cy="417987"/>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9EE0BA5-E3C0-49CF-B912-084AE8FBBF77}"/>
              </a:ext>
            </a:extLst>
          </p:cNvPr>
          <p:cNvSpPr txBox="1"/>
          <p:nvPr/>
        </p:nvSpPr>
        <p:spPr>
          <a:xfrm>
            <a:off x="2321384" y="5599440"/>
            <a:ext cx="5529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3- 4 Weeks (10/01-11/01)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(Mask Generated)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Traditions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Deep Learning( Segmentation Mask) -- &gt;  Meta Pseudo)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97266DC8-89C6-431D-9522-AB991A56D21E}"/>
              </a:ext>
            </a:extLst>
          </p:cNvPr>
          <p:cNvSpPr/>
          <p:nvPr/>
        </p:nvSpPr>
        <p:spPr>
          <a:xfrm>
            <a:off x="4776765" y="1465340"/>
            <a:ext cx="1747777" cy="79384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 name="Connector: Curved 57">
            <a:extLst>
              <a:ext uri="{FF2B5EF4-FFF2-40B4-BE49-F238E27FC236}">
                <a16:creationId xmlns:a16="http://schemas.microsoft.com/office/drawing/2014/main" id="{B182BFB3-4A67-43D2-8369-80A0BDCC3320}"/>
              </a:ext>
            </a:extLst>
          </p:cNvPr>
          <p:cNvCxnSpPr>
            <a:cxnSpLocks/>
            <a:stCxn id="57" idx="2"/>
            <a:endCxn id="59" idx="1"/>
          </p:cNvCxnSpPr>
          <p:nvPr/>
        </p:nvCxnSpPr>
        <p:spPr>
          <a:xfrm rot="5400000">
            <a:off x="3791123" y="2897375"/>
            <a:ext cx="2497723" cy="1221340"/>
          </a:xfrm>
          <a:prstGeom prst="curvedConnector4">
            <a:avLst>
              <a:gd name="adj1" fmla="val 35213"/>
              <a:gd name="adj2" fmla="val 11871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0327EEB-69DA-4A2B-967B-409A7F6EB713}"/>
              </a:ext>
            </a:extLst>
          </p:cNvPr>
          <p:cNvSpPr txBox="1"/>
          <p:nvPr/>
        </p:nvSpPr>
        <p:spPr>
          <a:xfrm>
            <a:off x="4429314" y="4018243"/>
            <a:ext cx="3952911"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2-Weeks (10/15-11/01)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Augmentation Pipeline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AutoAugment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RandAugment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Baseline(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SimCLR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0" name="Rectangle: Rounded Corners 59">
            <a:extLst>
              <a:ext uri="{FF2B5EF4-FFF2-40B4-BE49-F238E27FC236}">
                <a16:creationId xmlns:a16="http://schemas.microsoft.com/office/drawing/2014/main" id="{9EF32977-F624-435C-B370-66C573D5D223}"/>
              </a:ext>
            </a:extLst>
          </p:cNvPr>
          <p:cNvSpPr/>
          <p:nvPr/>
        </p:nvSpPr>
        <p:spPr>
          <a:xfrm>
            <a:off x="6790205" y="1474794"/>
            <a:ext cx="1404671" cy="78439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2" name="Connector: Curved 61">
            <a:extLst>
              <a:ext uri="{FF2B5EF4-FFF2-40B4-BE49-F238E27FC236}">
                <a16:creationId xmlns:a16="http://schemas.microsoft.com/office/drawing/2014/main" id="{1C26E35E-9B27-4C28-902A-F34C6A5451CD}"/>
              </a:ext>
            </a:extLst>
          </p:cNvPr>
          <p:cNvCxnSpPr>
            <a:cxnSpLocks/>
            <a:stCxn id="60" idx="3"/>
            <a:endCxn id="29" idx="0"/>
          </p:cNvCxnSpPr>
          <p:nvPr/>
        </p:nvCxnSpPr>
        <p:spPr>
          <a:xfrm>
            <a:off x="8194876" y="1866989"/>
            <a:ext cx="1892879" cy="2827495"/>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DED2F97-371C-4E86-94EC-7983C6E119BC}"/>
              </a:ext>
            </a:extLst>
          </p:cNvPr>
          <p:cNvSpPr/>
          <p:nvPr/>
        </p:nvSpPr>
        <p:spPr>
          <a:xfrm>
            <a:off x="1453296" y="1439001"/>
            <a:ext cx="1027266" cy="110271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12EAC7D-7DF8-474E-A610-97855257DBBD}"/>
              </a:ext>
            </a:extLst>
          </p:cNvPr>
          <p:cNvSpPr txBox="1"/>
          <p:nvPr/>
        </p:nvSpPr>
        <p:spPr>
          <a:xfrm>
            <a:off x="40734" y="4316289"/>
            <a:ext cx="3105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1,5 Weeks (9/20-9/30)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Prepare and Processing Dataset (ImageNet,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CoCo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Self-Supervised Pipeline</a:t>
            </a:r>
          </a:p>
        </p:txBody>
      </p:sp>
      <p:cxnSp>
        <p:nvCxnSpPr>
          <p:cNvPr id="15" name="Connector: Curved 14">
            <a:extLst>
              <a:ext uri="{FF2B5EF4-FFF2-40B4-BE49-F238E27FC236}">
                <a16:creationId xmlns:a16="http://schemas.microsoft.com/office/drawing/2014/main" id="{CFEEF1BA-552D-4BDA-A078-BAC58B5519CC}"/>
              </a:ext>
            </a:extLst>
          </p:cNvPr>
          <p:cNvCxnSpPr>
            <a:cxnSpLocks/>
            <a:stCxn id="13" idx="1"/>
            <a:endCxn id="14" idx="0"/>
          </p:cNvCxnSpPr>
          <p:nvPr/>
        </p:nvCxnSpPr>
        <p:spPr>
          <a:xfrm rot="10800000" flipH="1" flipV="1">
            <a:off x="1453296" y="1990355"/>
            <a:ext cx="140216" cy="2325933"/>
          </a:xfrm>
          <a:prstGeom prst="curvedConnector4">
            <a:avLst>
              <a:gd name="adj1" fmla="val -163034"/>
              <a:gd name="adj2" fmla="val 6185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990C7F-DC1C-4F56-B932-7E8B54278784}"/>
              </a:ext>
            </a:extLst>
          </p:cNvPr>
          <p:cNvSpPr txBox="1"/>
          <p:nvPr/>
        </p:nvSpPr>
        <p:spPr>
          <a:xfrm>
            <a:off x="40734" y="302521"/>
            <a:ext cx="6852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Pipeline in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PyTorch</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Framework</a:t>
            </a:r>
          </a:p>
        </p:txBody>
      </p:sp>
      <p:sp>
        <p:nvSpPr>
          <p:cNvPr id="29" name="TextBox 28">
            <a:extLst>
              <a:ext uri="{FF2B5EF4-FFF2-40B4-BE49-F238E27FC236}">
                <a16:creationId xmlns:a16="http://schemas.microsoft.com/office/drawing/2014/main" id="{0DA04556-557C-4451-8BA7-D8A8F53F88F9}"/>
              </a:ext>
            </a:extLst>
          </p:cNvPr>
          <p:cNvSpPr txBox="1"/>
          <p:nvPr/>
        </p:nvSpPr>
        <p:spPr>
          <a:xfrm>
            <a:off x="8111299" y="4694484"/>
            <a:ext cx="395291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3-Weeks (11/01-11/21)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Convolution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Transformer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Conv_Transformer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260BD418-8354-479C-8022-04F2BB6404AE}"/>
              </a:ext>
            </a:extLst>
          </p:cNvPr>
          <p:cNvCxnSpPr>
            <a:cxnSpLocks/>
          </p:cNvCxnSpPr>
          <p:nvPr/>
        </p:nvCxnSpPr>
        <p:spPr>
          <a:xfrm>
            <a:off x="1283516" y="1231977"/>
            <a:ext cx="71893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7876AF-536B-4C0C-BB34-5A6E655A28EA}"/>
              </a:ext>
            </a:extLst>
          </p:cNvPr>
          <p:cNvSpPr txBox="1"/>
          <p:nvPr/>
        </p:nvSpPr>
        <p:spPr>
          <a:xfrm>
            <a:off x="9404860" y="1031141"/>
            <a:ext cx="26349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st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Phase time-line </a:t>
            </a:r>
          </a:p>
        </p:txBody>
      </p:sp>
      <p:sp>
        <p:nvSpPr>
          <p:cNvPr id="22" name="Rectangle 21">
            <a:extLst>
              <a:ext uri="{FF2B5EF4-FFF2-40B4-BE49-F238E27FC236}">
                <a16:creationId xmlns:a16="http://schemas.microsoft.com/office/drawing/2014/main" id="{A86D0B11-BCA1-4252-AAC5-587DA36A91A1}"/>
              </a:ext>
            </a:extLst>
          </p:cNvPr>
          <p:cNvSpPr/>
          <p:nvPr/>
        </p:nvSpPr>
        <p:spPr>
          <a:xfrm>
            <a:off x="3146289" y="916069"/>
            <a:ext cx="50765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9/20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sym typeface="Wingdings" panose="05000000000000000000" pitchFamily="2" charset="2"/>
              </a:rPr>
              <a:t>                       11/21 (2 Months)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23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900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88BE0139-974E-488E-831C-BB0AC29E3D97}"/>
              </a:ext>
            </a:extLst>
          </p:cNvPr>
          <p:cNvPicPr>
            <a:picLocks noChangeAspect="1"/>
          </p:cNvPicPr>
          <p:nvPr/>
        </p:nvPicPr>
        <p:blipFill>
          <a:blip r:embed="rId2"/>
          <a:stretch>
            <a:fillRect/>
          </a:stretch>
        </p:blipFill>
        <p:spPr>
          <a:xfrm>
            <a:off x="1606673" y="1474794"/>
            <a:ext cx="6958594" cy="1771997"/>
          </a:xfrm>
          <a:prstGeom prst="rect">
            <a:avLst/>
          </a:prstGeom>
        </p:spPr>
      </p:pic>
      <p:sp>
        <p:nvSpPr>
          <p:cNvPr id="57" name="Rectangle: Rounded Corners 56">
            <a:extLst>
              <a:ext uri="{FF2B5EF4-FFF2-40B4-BE49-F238E27FC236}">
                <a16:creationId xmlns:a16="http://schemas.microsoft.com/office/drawing/2014/main" id="{97266DC8-89C6-431D-9522-AB991A56D21E}"/>
              </a:ext>
            </a:extLst>
          </p:cNvPr>
          <p:cNvSpPr/>
          <p:nvPr/>
        </p:nvSpPr>
        <p:spPr>
          <a:xfrm>
            <a:off x="4800366" y="2652568"/>
            <a:ext cx="1747777" cy="79384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 name="Connector: Curved 57">
            <a:extLst>
              <a:ext uri="{FF2B5EF4-FFF2-40B4-BE49-F238E27FC236}">
                <a16:creationId xmlns:a16="http://schemas.microsoft.com/office/drawing/2014/main" id="{B182BFB3-4A67-43D2-8369-80A0BDCC3320}"/>
              </a:ext>
            </a:extLst>
          </p:cNvPr>
          <p:cNvCxnSpPr>
            <a:cxnSpLocks/>
            <a:stCxn id="57" idx="2"/>
            <a:endCxn id="59" idx="1"/>
          </p:cNvCxnSpPr>
          <p:nvPr/>
        </p:nvCxnSpPr>
        <p:spPr>
          <a:xfrm rot="5400000">
            <a:off x="4465787" y="3409940"/>
            <a:ext cx="1171996" cy="1244941"/>
          </a:xfrm>
          <a:prstGeom prst="curvedConnector4">
            <a:avLst>
              <a:gd name="adj1" fmla="val 24396"/>
              <a:gd name="adj2" fmla="val 11836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0327EEB-69DA-4A2B-967B-409A7F6EB713}"/>
              </a:ext>
            </a:extLst>
          </p:cNvPr>
          <p:cNvSpPr txBox="1"/>
          <p:nvPr/>
        </p:nvSpPr>
        <p:spPr>
          <a:xfrm>
            <a:off x="4429314" y="4018243"/>
            <a:ext cx="395291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1.5-Weeks (12/15-01/01)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Self-Training Framework Designed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Design the knowledge distillation techniques</a:t>
            </a:r>
          </a:p>
        </p:txBody>
      </p:sp>
      <p:sp>
        <p:nvSpPr>
          <p:cNvPr id="60" name="Rectangle: Rounded Corners 59">
            <a:extLst>
              <a:ext uri="{FF2B5EF4-FFF2-40B4-BE49-F238E27FC236}">
                <a16:creationId xmlns:a16="http://schemas.microsoft.com/office/drawing/2014/main" id="{9EF32977-F624-435C-B370-66C573D5D223}"/>
              </a:ext>
            </a:extLst>
          </p:cNvPr>
          <p:cNvSpPr/>
          <p:nvPr/>
        </p:nvSpPr>
        <p:spPr>
          <a:xfrm>
            <a:off x="7076022" y="2644610"/>
            <a:ext cx="1646733" cy="78439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2" name="Connector: Curved 61">
            <a:extLst>
              <a:ext uri="{FF2B5EF4-FFF2-40B4-BE49-F238E27FC236}">
                <a16:creationId xmlns:a16="http://schemas.microsoft.com/office/drawing/2014/main" id="{1C26E35E-9B27-4C28-902A-F34C6A5451CD}"/>
              </a:ext>
            </a:extLst>
          </p:cNvPr>
          <p:cNvCxnSpPr>
            <a:cxnSpLocks/>
            <a:stCxn id="60" idx="3"/>
            <a:endCxn id="29" idx="0"/>
          </p:cNvCxnSpPr>
          <p:nvPr/>
        </p:nvCxnSpPr>
        <p:spPr>
          <a:xfrm>
            <a:off x="8722755" y="3036805"/>
            <a:ext cx="1163062" cy="2291933"/>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DED2F97-371C-4E86-94EC-7983C6E119BC}"/>
              </a:ext>
            </a:extLst>
          </p:cNvPr>
          <p:cNvSpPr/>
          <p:nvPr/>
        </p:nvSpPr>
        <p:spPr>
          <a:xfrm>
            <a:off x="2625754" y="2556816"/>
            <a:ext cx="1646733" cy="79384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12EAC7D-7DF8-474E-A610-97855257DBBD}"/>
              </a:ext>
            </a:extLst>
          </p:cNvPr>
          <p:cNvSpPr txBox="1"/>
          <p:nvPr/>
        </p:nvSpPr>
        <p:spPr>
          <a:xfrm>
            <a:off x="40735" y="4140487"/>
            <a:ext cx="371753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2 Weeks (11/21-01/04)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Building Self-Supervised Framework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Contrastive – methods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None Contrastive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None Contrastive – Clustering assignments </a:t>
            </a:r>
          </a:p>
        </p:txBody>
      </p:sp>
      <p:cxnSp>
        <p:nvCxnSpPr>
          <p:cNvPr id="15" name="Connector: Curved 14">
            <a:extLst>
              <a:ext uri="{FF2B5EF4-FFF2-40B4-BE49-F238E27FC236}">
                <a16:creationId xmlns:a16="http://schemas.microsoft.com/office/drawing/2014/main" id="{CFEEF1BA-552D-4BDA-A078-BAC58B5519CC}"/>
              </a:ext>
            </a:extLst>
          </p:cNvPr>
          <p:cNvCxnSpPr>
            <a:cxnSpLocks/>
            <a:stCxn id="13" idx="1"/>
            <a:endCxn id="14" idx="0"/>
          </p:cNvCxnSpPr>
          <p:nvPr/>
        </p:nvCxnSpPr>
        <p:spPr>
          <a:xfrm rot="10800000" flipV="1">
            <a:off x="1899502" y="2953737"/>
            <a:ext cx="726252" cy="1186749"/>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990C7F-DC1C-4F56-B932-7E8B54278784}"/>
              </a:ext>
            </a:extLst>
          </p:cNvPr>
          <p:cNvSpPr txBox="1"/>
          <p:nvPr/>
        </p:nvSpPr>
        <p:spPr>
          <a:xfrm>
            <a:off x="106695" y="593049"/>
            <a:ext cx="6852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Pipeline in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Pytorch</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Framework</a:t>
            </a:r>
          </a:p>
        </p:txBody>
      </p:sp>
      <p:sp>
        <p:nvSpPr>
          <p:cNvPr id="29" name="TextBox 28">
            <a:extLst>
              <a:ext uri="{FF2B5EF4-FFF2-40B4-BE49-F238E27FC236}">
                <a16:creationId xmlns:a16="http://schemas.microsoft.com/office/drawing/2014/main" id="{0DA04556-557C-4451-8BA7-D8A8F53F88F9}"/>
              </a:ext>
            </a:extLst>
          </p:cNvPr>
          <p:cNvSpPr txBox="1"/>
          <p:nvPr/>
        </p:nvSpPr>
        <p:spPr>
          <a:xfrm>
            <a:off x="7620369" y="5328738"/>
            <a:ext cx="453089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1-Weeks (01/01-01/08)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Metrics for comparison with others papers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Result and Table Consideration</a:t>
            </a:r>
          </a:p>
        </p:txBody>
      </p:sp>
      <p:cxnSp>
        <p:nvCxnSpPr>
          <p:cNvPr id="30" name="Straight Arrow Connector 29">
            <a:extLst>
              <a:ext uri="{FF2B5EF4-FFF2-40B4-BE49-F238E27FC236}">
                <a16:creationId xmlns:a16="http://schemas.microsoft.com/office/drawing/2014/main" id="{40832F74-E24C-4A0B-8EFC-52516B83A53B}"/>
              </a:ext>
            </a:extLst>
          </p:cNvPr>
          <p:cNvCxnSpPr>
            <a:cxnSpLocks/>
          </p:cNvCxnSpPr>
          <p:nvPr/>
        </p:nvCxnSpPr>
        <p:spPr>
          <a:xfrm>
            <a:off x="1283516" y="1231977"/>
            <a:ext cx="71893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7164CC1-9731-4D78-B854-725A583CAD9C}"/>
              </a:ext>
            </a:extLst>
          </p:cNvPr>
          <p:cNvSpPr txBox="1"/>
          <p:nvPr/>
        </p:nvSpPr>
        <p:spPr>
          <a:xfrm>
            <a:off x="9404860" y="1031141"/>
            <a:ext cx="26349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nd</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Phase time-line </a:t>
            </a:r>
          </a:p>
        </p:txBody>
      </p:sp>
      <p:sp>
        <p:nvSpPr>
          <p:cNvPr id="32" name="Rectangle 31">
            <a:extLst>
              <a:ext uri="{FF2B5EF4-FFF2-40B4-BE49-F238E27FC236}">
                <a16:creationId xmlns:a16="http://schemas.microsoft.com/office/drawing/2014/main" id="{2E666CE6-1813-4921-B76B-19BA39572BA9}"/>
              </a:ext>
            </a:extLst>
          </p:cNvPr>
          <p:cNvSpPr/>
          <p:nvPr/>
        </p:nvSpPr>
        <p:spPr>
          <a:xfrm>
            <a:off x="3146289" y="916069"/>
            <a:ext cx="527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11/21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sym typeface="Wingdings" panose="05000000000000000000" pitchFamily="2" charset="2"/>
              </a:rPr>
              <a:t>                       01/30 (1,5 Month)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7747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900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Arrow: Right 1">
            <a:extLst>
              <a:ext uri="{FF2B5EF4-FFF2-40B4-BE49-F238E27FC236}">
                <a16:creationId xmlns:a16="http://schemas.microsoft.com/office/drawing/2014/main" id="{2ABCFD31-4F13-47D7-9440-BC14377AD8BF}"/>
              </a:ext>
            </a:extLst>
          </p:cNvPr>
          <p:cNvSpPr/>
          <p:nvPr/>
        </p:nvSpPr>
        <p:spPr>
          <a:xfrm>
            <a:off x="595618" y="4627259"/>
            <a:ext cx="10897299" cy="14082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9604BD2-1034-482D-8F49-C59341CE191C}"/>
              </a:ext>
            </a:extLst>
          </p:cNvPr>
          <p:cNvPicPr>
            <a:picLocks noChangeAspect="1"/>
          </p:cNvPicPr>
          <p:nvPr/>
        </p:nvPicPr>
        <p:blipFill>
          <a:blip r:embed="rId2"/>
          <a:stretch>
            <a:fillRect/>
          </a:stretch>
        </p:blipFill>
        <p:spPr>
          <a:xfrm>
            <a:off x="2025427" y="1204753"/>
            <a:ext cx="7152129" cy="1917346"/>
          </a:xfrm>
          <a:prstGeom prst="rect">
            <a:avLst/>
          </a:prstGeom>
        </p:spPr>
      </p:pic>
      <p:sp>
        <p:nvSpPr>
          <p:cNvPr id="4" name="Rectangle: Rounded Corners 3">
            <a:extLst>
              <a:ext uri="{FF2B5EF4-FFF2-40B4-BE49-F238E27FC236}">
                <a16:creationId xmlns:a16="http://schemas.microsoft.com/office/drawing/2014/main" id="{775D8B53-639F-4A47-9D95-292843D613F3}"/>
              </a:ext>
            </a:extLst>
          </p:cNvPr>
          <p:cNvSpPr/>
          <p:nvPr/>
        </p:nvSpPr>
        <p:spPr>
          <a:xfrm>
            <a:off x="981512" y="987145"/>
            <a:ext cx="10100345" cy="2653677"/>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B2FDB85-E85C-4A44-81DD-E23ABAAA4D51}"/>
              </a:ext>
            </a:extLst>
          </p:cNvPr>
          <p:cNvSpPr txBox="1"/>
          <p:nvPr/>
        </p:nvSpPr>
        <p:spPr>
          <a:xfrm>
            <a:off x="981512" y="604007"/>
            <a:ext cx="3154260" cy="38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Completed Pipeline</a:t>
            </a:r>
          </a:p>
        </p:txBody>
      </p:sp>
      <p:sp>
        <p:nvSpPr>
          <p:cNvPr id="37" name="TextBox 36">
            <a:extLst>
              <a:ext uri="{FF2B5EF4-FFF2-40B4-BE49-F238E27FC236}">
                <a16:creationId xmlns:a16="http://schemas.microsoft.com/office/drawing/2014/main" id="{83DF6413-530D-4CA8-9B7E-1FD8C2C2061A}"/>
              </a:ext>
            </a:extLst>
          </p:cNvPr>
          <p:cNvSpPr txBox="1"/>
          <p:nvPr/>
        </p:nvSpPr>
        <p:spPr>
          <a:xfrm>
            <a:off x="981512" y="4023960"/>
            <a:ext cx="107798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Training Time ----&gt; (Large Scale dataset – Google TPU -128 ImageNet 21k week Time)</a:t>
            </a:r>
          </a:p>
        </p:txBody>
      </p:sp>
    </p:spTree>
    <p:extLst>
      <p:ext uri="{BB962C8B-B14F-4D97-AF65-F5344CB8AC3E}">
        <p14:creationId xmlns:p14="http://schemas.microsoft.com/office/powerpoint/2010/main" val="29027491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FA7CECB-0CB5-4D0A-AC6C-3CC35A36BB12}"/>
              </a:ext>
            </a:extLst>
          </p:cNvPr>
          <p:cNvSpPr/>
          <p:nvPr/>
        </p:nvSpPr>
        <p:spPr>
          <a:xfrm>
            <a:off x="577636" y="4020929"/>
            <a:ext cx="3482108" cy="85936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Structure of Paper Proposal writing</a:t>
            </a:r>
          </a:p>
        </p:txBody>
      </p:sp>
      <p:sp>
        <p:nvSpPr>
          <p:cNvPr id="5" name="Rectangle: Rounded Corners 4">
            <a:extLst>
              <a:ext uri="{FF2B5EF4-FFF2-40B4-BE49-F238E27FC236}">
                <a16:creationId xmlns:a16="http://schemas.microsoft.com/office/drawing/2014/main" id="{2B07AD1D-35DB-4BDA-8214-D43A3C8792EC}"/>
              </a:ext>
            </a:extLst>
          </p:cNvPr>
          <p:cNvSpPr/>
          <p:nvPr/>
        </p:nvSpPr>
        <p:spPr>
          <a:xfrm>
            <a:off x="5060656" y="4265946"/>
            <a:ext cx="2684984" cy="106324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Editing Paper with Experiment Result</a:t>
            </a:r>
          </a:p>
        </p:txBody>
      </p:sp>
      <p:sp>
        <p:nvSpPr>
          <p:cNvPr id="6" name="Rectangle 5">
            <a:extLst>
              <a:ext uri="{FF2B5EF4-FFF2-40B4-BE49-F238E27FC236}">
                <a16:creationId xmlns:a16="http://schemas.microsoft.com/office/drawing/2014/main" id="{F5925E78-7500-47A0-95AA-96F0B33AC1DD}"/>
              </a:ext>
            </a:extLst>
          </p:cNvPr>
          <p:cNvSpPr/>
          <p:nvPr/>
        </p:nvSpPr>
        <p:spPr>
          <a:xfrm>
            <a:off x="9198218" y="4265946"/>
            <a:ext cx="145775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Submit to</a:t>
            </a:r>
          </a:p>
        </p:txBody>
      </p:sp>
      <p:cxnSp>
        <p:nvCxnSpPr>
          <p:cNvPr id="7" name="Connector: Curved 6">
            <a:extLst>
              <a:ext uri="{FF2B5EF4-FFF2-40B4-BE49-F238E27FC236}">
                <a16:creationId xmlns:a16="http://schemas.microsoft.com/office/drawing/2014/main" id="{FC4C40F5-006D-4C72-B0BA-EC733C88EFEE}"/>
              </a:ext>
            </a:extLst>
          </p:cNvPr>
          <p:cNvCxnSpPr>
            <a:cxnSpLocks/>
            <a:stCxn id="4" idx="3"/>
            <a:endCxn id="5" idx="1"/>
          </p:cNvCxnSpPr>
          <p:nvPr/>
        </p:nvCxnSpPr>
        <p:spPr>
          <a:xfrm>
            <a:off x="4059744" y="4450612"/>
            <a:ext cx="1000912" cy="34695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C37809E-BC3E-4384-9E12-BCC50F2BDA87}"/>
              </a:ext>
            </a:extLst>
          </p:cNvPr>
          <p:cNvSpPr/>
          <p:nvPr/>
        </p:nvSpPr>
        <p:spPr>
          <a:xfrm>
            <a:off x="8335512" y="4421827"/>
            <a:ext cx="2500169" cy="98860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Submitting Paper Journal</a:t>
            </a:r>
          </a:p>
        </p:txBody>
      </p:sp>
      <p:cxnSp>
        <p:nvCxnSpPr>
          <p:cNvPr id="9" name="Connector: Curved 8">
            <a:extLst>
              <a:ext uri="{FF2B5EF4-FFF2-40B4-BE49-F238E27FC236}">
                <a16:creationId xmlns:a16="http://schemas.microsoft.com/office/drawing/2014/main" id="{419DCF2F-46E8-4D00-94DA-A7A7BD7425F4}"/>
              </a:ext>
            </a:extLst>
          </p:cNvPr>
          <p:cNvCxnSpPr>
            <a:cxnSpLocks/>
            <a:stCxn id="5" idx="3"/>
            <a:endCxn id="8" idx="1"/>
          </p:cNvCxnSpPr>
          <p:nvPr/>
        </p:nvCxnSpPr>
        <p:spPr>
          <a:xfrm>
            <a:off x="7745640" y="4797567"/>
            <a:ext cx="589872" cy="1185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474DFF22-E9BE-4545-8043-AB38A391EDE4}"/>
              </a:ext>
            </a:extLst>
          </p:cNvPr>
          <p:cNvSpPr/>
          <p:nvPr/>
        </p:nvSpPr>
        <p:spPr>
          <a:xfrm>
            <a:off x="315510" y="3647292"/>
            <a:ext cx="10961226" cy="24191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FB14A18-AA53-4113-BFB8-76A5B16BB2A8}"/>
              </a:ext>
            </a:extLst>
          </p:cNvPr>
          <p:cNvSpPr txBox="1"/>
          <p:nvPr/>
        </p:nvSpPr>
        <p:spPr>
          <a:xfrm>
            <a:off x="670234" y="3049281"/>
            <a:ext cx="22570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Rick</a:t>
            </a:r>
          </a:p>
        </p:txBody>
      </p:sp>
      <p:sp>
        <p:nvSpPr>
          <p:cNvPr id="12" name="Rectangle 11">
            <a:extLst>
              <a:ext uri="{FF2B5EF4-FFF2-40B4-BE49-F238E27FC236}">
                <a16:creationId xmlns:a16="http://schemas.microsoft.com/office/drawing/2014/main" id="{B8B0530A-0595-4CC1-917B-F44000778C3C}"/>
              </a:ext>
            </a:extLst>
          </p:cNvPr>
          <p:cNvSpPr/>
          <p:nvPr/>
        </p:nvSpPr>
        <p:spPr>
          <a:xfrm>
            <a:off x="3685387" y="62327"/>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row: Right 12">
            <a:extLst>
              <a:ext uri="{FF2B5EF4-FFF2-40B4-BE49-F238E27FC236}">
                <a16:creationId xmlns:a16="http://schemas.microsoft.com/office/drawing/2014/main" id="{67894232-E5F0-4709-81FA-C9D77E5E90DE}"/>
              </a:ext>
            </a:extLst>
          </p:cNvPr>
          <p:cNvSpPr/>
          <p:nvPr/>
        </p:nvSpPr>
        <p:spPr>
          <a:xfrm>
            <a:off x="2776756" y="2298583"/>
            <a:ext cx="6971251" cy="219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F7D6E170-4572-4577-B9AA-F698D0CEB9C7}"/>
              </a:ext>
            </a:extLst>
          </p:cNvPr>
          <p:cNvSpPr txBox="1"/>
          <p:nvPr/>
        </p:nvSpPr>
        <p:spPr>
          <a:xfrm>
            <a:off x="3607266" y="1671165"/>
            <a:ext cx="56877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Writing and Submitting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783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4E9625-900C-427E-AE4B-E13BFC612F36}"/>
              </a:ext>
            </a:extLst>
          </p:cNvPr>
          <p:cNvPicPr>
            <a:picLocks noChangeAspect="1"/>
          </p:cNvPicPr>
          <p:nvPr/>
        </p:nvPicPr>
        <p:blipFill rotWithShape="1">
          <a:blip r:embed="rId2"/>
          <a:srcRect b="21117"/>
          <a:stretch/>
        </p:blipFill>
        <p:spPr>
          <a:xfrm>
            <a:off x="2536742" y="394284"/>
            <a:ext cx="8138865" cy="3198088"/>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2" name="Rectangle 1">
            <a:extLst>
              <a:ext uri="{FF2B5EF4-FFF2-40B4-BE49-F238E27FC236}">
                <a16:creationId xmlns:a16="http://schemas.microsoft.com/office/drawing/2014/main" id="{5746C2D6-0924-4BE1-A220-E385F5ED498B}"/>
              </a:ext>
            </a:extLst>
          </p:cNvPr>
          <p:cNvSpPr/>
          <p:nvPr/>
        </p:nvSpPr>
        <p:spPr>
          <a:xfrm>
            <a:off x="1362471" y="3627655"/>
            <a:ext cx="10487405" cy="646331"/>
          </a:xfrm>
          <a:prstGeom prst="rect">
            <a:avLst/>
          </a:prstGeom>
        </p:spPr>
        <p:txBody>
          <a:bodyPr wrap="square">
            <a:spAutoFit/>
          </a:bodyPr>
          <a:lstStyle/>
          <a:p>
            <a:pPr lvl="0">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a:t>
            </a:r>
            <a:r>
              <a:rPr lang="en-US" b="1" dirty="0">
                <a:solidFill>
                  <a:srgbClr val="FF0000"/>
                </a:solidFill>
              </a:rPr>
              <a:t>REGULARIZATION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techniques seem to helps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Manifold-</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Others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Smooth the hard boundary and push the population close together</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679FA883-DC09-4F03-8F01-4E2DCE558C1E}"/>
              </a:ext>
            </a:extLst>
          </p:cNvPr>
          <p:cNvPicPr>
            <a:picLocks noChangeAspect="1"/>
          </p:cNvPicPr>
          <p:nvPr/>
        </p:nvPicPr>
        <p:blipFill>
          <a:blip r:embed="rId3"/>
          <a:stretch>
            <a:fillRect/>
          </a:stretch>
        </p:blipFill>
        <p:spPr>
          <a:xfrm>
            <a:off x="6095999" y="4273986"/>
            <a:ext cx="4579607" cy="2559192"/>
          </a:xfrm>
          <a:prstGeom prst="rect">
            <a:avLst/>
          </a:prstGeom>
        </p:spPr>
      </p:pic>
      <p:pic>
        <p:nvPicPr>
          <p:cNvPr id="9" name="Picture 8">
            <a:extLst>
              <a:ext uri="{FF2B5EF4-FFF2-40B4-BE49-F238E27FC236}">
                <a16:creationId xmlns:a16="http://schemas.microsoft.com/office/drawing/2014/main" id="{E715F277-FCE6-4DF7-8BAE-B2F3D9C03FC8}"/>
              </a:ext>
            </a:extLst>
          </p:cNvPr>
          <p:cNvPicPr>
            <a:picLocks noChangeAspect="1"/>
          </p:cNvPicPr>
          <p:nvPr/>
        </p:nvPicPr>
        <p:blipFill>
          <a:blip r:embed="rId4"/>
          <a:stretch>
            <a:fillRect/>
          </a:stretch>
        </p:blipFill>
        <p:spPr>
          <a:xfrm>
            <a:off x="2021879" y="4203898"/>
            <a:ext cx="3794587" cy="2259817"/>
          </a:xfrm>
          <a:prstGeom prst="rect">
            <a:avLst/>
          </a:prstGeom>
        </p:spPr>
      </p:pic>
      <p:sp>
        <p:nvSpPr>
          <p:cNvPr id="10" name="TextBox 9">
            <a:extLst>
              <a:ext uri="{FF2B5EF4-FFF2-40B4-BE49-F238E27FC236}">
                <a16:creationId xmlns:a16="http://schemas.microsoft.com/office/drawing/2014/main" id="{6F568AB9-8D63-41D3-8AEB-8C7850B81D7B}"/>
              </a:ext>
            </a:extLst>
          </p:cNvPr>
          <p:cNvSpPr txBox="1"/>
          <p:nvPr/>
        </p:nvSpPr>
        <p:spPr>
          <a:xfrm>
            <a:off x="10465971" y="6393663"/>
            <a:ext cx="1593541" cy="338554"/>
          </a:xfrm>
          <a:prstGeom prst="rect">
            <a:avLst/>
          </a:prstGeom>
          <a:noFill/>
        </p:spPr>
        <p:txBody>
          <a:bodyPr wrap="square" rtlCol="0">
            <a:spAutoFit/>
          </a:bodyPr>
          <a:lstStyle/>
          <a:p>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
        <p:nvSpPr>
          <p:cNvPr id="11" name="TextBox 10">
            <a:hlinkClick r:id="rId6"/>
            <a:extLst>
              <a:ext uri="{FF2B5EF4-FFF2-40B4-BE49-F238E27FC236}">
                <a16:creationId xmlns:a16="http://schemas.microsoft.com/office/drawing/2014/main" id="{0C69A160-9E1D-4762-8F22-24A36BD1ACE2}"/>
              </a:ext>
            </a:extLst>
          </p:cNvPr>
          <p:cNvSpPr txBox="1"/>
          <p:nvPr/>
        </p:nvSpPr>
        <p:spPr>
          <a:xfrm>
            <a:off x="3204037" y="6395404"/>
            <a:ext cx="1593541" cy="338554"/>
          </a:xfrm>
          <a:prstGeom prst="rect">
            <a:avLst/>
          </a:prstGeom>
          <a:noFill/>
        </p:spPr>
        <p:txBody>
          <a:bodyPr wrap="square" rtlCol="0">
            <a:spAutoFit/>
          </a:bodyPr>
          <a:lstStyle/>
          <a:p>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1630060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4E9625-900C-427E-AE4B-E13BFC612F36}"/>
              </a:ext>
            </a:extLst>
          </p:cNvPr>
          <p:cNvPicPr>
            <a:picLocks noChangeAspect="1"/>
          </p:cNvPicPr>
          <p:nvPr/>
        </p:nvPicPr>
        <p:blipFill rotWithShape="1">
          <a:blip r:embed="rId2"/>
          <a:srcRect b="21117"/>
          <a:stretch/>
        </p:blipFill>
        <p:spPr>
          <a:xfrm>
            <a:off x="2536742" y="394284"/>
            <a:ext cx="8138865" cy="3198088"/>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2" name="Rectangle 1">
            <a:extLst>
              <a:ext uri="{FF2B5EF4-FFF2-40B4-BE49-F238E27FC236}">
                <a16:creationId xmlns:a16="http://schemas.microsoft.com/office/drawing/2014/main" id="{5746C2D6-0924-4BE1-A220-E385F5ED498B}"/>
              </a:ext>
            </a:extLst>
          </p:cNvPr>
          <p:cNvSpPr/>
          <p:nvPr/>
        </p:nvSpPr>
        <p:spPr>
          <a:xfrm>
            <a:off x="1362471" y="3627655"/>
            <a:ext cx="10487405" cy="646331"/>
          </a:xfrm>
          <a:prstGeom prst="rect">
            <a:avLst/>
          </a:prstGeom>
        </p:spPr>
        <p:txBody>
          <a:bodyPr wrap="square">
            <a:spAutoFit/>
          </a:bodyPr>
          <a:lstStyle/>
          <a:p>
            <a:pPr lvl="0">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a:t>
            </a:r>
            <a:r>
              <a:rPr lang="en-US" b="1" dirty="0">
                <a:solidFill>
                  <a:srgbClr val="FF0000"/>
                </a:solidFill>
              </a:rPr>
              <a:t>REGULARIZATION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techniques seem to helps (</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Manifold-</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Others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Smooth the hard boundary and push the population close together</a:t>
            </a:r>
            <a:endParaRPr kumimoji="0" lang="en-US" sz="18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5907AA8-12D4-405C-878B-AC58ABD93414}"/>
              </a:ext>
            </a:extLst>
          </p:cNvPr>
          <p:cNvPicPr>
            <a:picLocks noChangeAspect="1"/>
          </p:cNvPicPr>
          <p:nvPr/>
        </p:nvPicPr>
        <p:blipFill>
          <a:blip r:embed="rId3"/>
          <a:stretch>
            <a:fillRect/>
          </a:stretch>
        </p:blipFill>
        <p:spPr>
          <a:xfrm>
            <a:off x="1833659" y="4156341"/>
            <a:ext cx="8138865" cy="2237322"/>
          </a:xfrm>
          <a:prstGeom prst="rect">
            <a:avLst/>
          </a:prstGeom>
        </p:spPr>
      </p:pic>
      <p:sp>
        <p:nvSpPr>
          <p:cNvPr id="6" name="TextBox 5">
            <a:extLst>
              <a:ext uri="{FF2B5EF4-FFF2-40B4-BE49-F238E27FC236}">
                <a16:creationId xmlns:a16="http://schemas.microsoft.com/office/drawing/2014/main" id="{3559C98C-2A39-4583-9589-4AB9186DDF4A}"/>
              </a:ext>
            </a:extLst>
          </p:cNvPr>
          <p:cNvSpPr txBox="1"/>
          <p:nvPr/>
        </p:nvSpPr>
        <p:spPr>
          <a:xfrm>
            <a:off x="10465971" y="6393663"/>
            <a:ext cx="1593541" cy="338554"/>
          </a:xfrm>
          <a:prstGeom prst="rect">
            <a:avLst/>
          </a:prstGeom>
          <a:noFill/>
        </p:spPr>
        <p:txBody>
          <a:bodyPr wrap="square" rtlCol="0">
            <a:spAutoFit/>
          </a:bodyPr>
          <a:lstStyle/>
          <a:p>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142003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9702074-C790-4879-BEE9-47F076F83B0C}"/>
              </a:ext>
            </a:extLst>
          </p:cNvPr>
          <p:cNvSpPr/>
          <p:nvPr/>
        </p:nvSpPr>
        <p:spPr>
          <a:xfrm>
            <a:off x="5427117" y="3690981"/>
            <a:ext cx="1324946" cy="93306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Deep Neural Net</a:t>
            </a:r>
          </a:p>
        </p:txBody>
      </p:sp>
      <p:sp>
        <p:nvSpPr>
          <p:cNvPr id="7" name="Rectangle: Rounded Corners 6">
            <a:extLst>
              <a:ext uri="{FF2B5EF4-FFF2-40B4-BE49-F238E27FC236}">
                <a16:creationId xmlns:a16="http://schemas.microsoft.com/office/drawing/2014/main" id="{8E8C1913-5926-40AB-AEDD-2D5CAA73A6D9}"/>
              </a:ext>
            </a:extLst>
          </p:cNvPr>
          <p:cNvSpPr/>
          <p:nvPr/>
        </p:nvSpPr>
        <p:spPr>
          <a:xfrm>
            <a:off x="4122279" y="5825950"/>
            <a:ext cx="1101571" cy="3584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Inputs 1</a:t>
            </a:r>
          </a:p>
        </p:txBody>
      </p:sp>
      <p:sp>
        <p:nvSpPr>
          <p:cNvPr id="8" name="Rectangle: Rounded Corners 7">
            <a:extLst>
              <a:ext uri="{FF2B5EF4-FFF2-40B4-BE49-F238E27FC236}">
                <a16:creationId xmlns:a16="http://schemas.microsoft.com/office/drawing/2014/main" id="{521D85C0-C656-4044-A605-8DF76BA50BF6}"/>
              </a:ext>
            </a:extLst>
          </p:cNvPr>
          <p:cNvSpPr/>
          <p:nvPr/>
        </p:nvSpPr>
        <p:spPr>
          <a:xfrm>
            <a:off x="5368704" y="5825950"/>
            <a:ext cx="1284682" cy="3584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9" name="Rectangle: Rounded Corners 8">
            <a:extLst>
              <a:ext uri="{FF2B5EF4-FFF2-40B4-BE49-F238E27FC236}">
                <a16:creationId xmlns:a16="http://schemas.microsoft.com/office/drawing/2014/main" id="{412A5ED1-6C65-4B5B-8FB9-5B9EFB2BFD6B}"/>
              </a:ext>
            </a:extLst>
          </p:cNvPr>
          <p:cNvSpPr/>
          <p:nvPr/>
        </p:nvSpPr>
        <p:spPr>
          <a:xfrm>
            <a:off x="6798240" y="5826881"/>
            <a:ext cx="1284682" cy="3584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Inputs N</a:t>
            </a:r>
          </a:p>
        </p:txBody>
      </p:sp>
      <p:cxnSp>
        <p:nvCxnSpPr>
          <p:cNvPr id="11" name="Straight Arrow Connector 10">
            <a:extLst>
              <a:ext uri="{FF2B5EF4-FFF2-40B4-BE49-F238E27FC236}">
                <a16:creationId xmlns:a16="http://schemas.microsoft.com/office/drawing/2014/main" id="{8A962B92-D59A-4F14-8975-43E931834057}"/>
              </a:ext>
            </a:extLst>
          </p:cNvPr>
          <p:cNvCxnSpPr>
            <a:cxnSpLocks/>
            <a:stCxn id="7" idx="0"/>
          </p:cNvCxnSpPr>
          <p:nvPr/>
        </p:nvCxnSpPr>
        <p:spPr>
          <a:xfrm flipV="1">
            <a:off x="4673065" y="4792129"/>
            <a:ext cx="914958" cy="103382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1279258-7BA3-43A2-AD7F-05406AB66297}"/>
              </a:ext>
            </a:extLst>
          </p:cNvPr>
          <p:cNvCxnSpPr>
            <a:cxnSpLocks/>
            <a:stCxn id="8" idx="0"/>
            <a:endCxn id="5" idx="2"/>
          </p:cNvCxnSpPr>
          <p:nvPr/>
        </p:nvCxnSpPr>
        <p:spPr>
          <a:xfrm flipV="1">
            <a:off x="6011045" y="4624042"/>
            <a:ext cx="78545" cy="120190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026086-FBF8-4960-A16C-4A83CCEC6711}"/>
              </a:ext>
            </a:extLst>
          </p:cNvPr>
          <p:cNvCxnSpPr>
            <a:cxnSpLocks/>
            <a:stCxn id="9" idx="0"/>
          </p:cNvCxnSpPr>
          <p:nvPr/>
        </p:nvCxnSpPr>
        <p:spPr>
          <a:xfrm flipH="1" flipV="1">
            <a:off x="6502980" y="4824191"/>
            <a:ext cx="937601" cy="100269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0125B445-4E03-46B4-8E88-2C874334CBC9}"/>
              </a:ext>
            </a:extLst>
          </p:cNvPr>
          <p:cNvSpPr/>
          <p:nvPr/>
        </p:nvSpPr>
        <p:spPr>
          <a:xfrm>
            <a:off x="4179192" y="3318003"/>
            <a:ext cx="3809474" cy="2894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Representation</a:t>
            </a:r>
          </a:p>
        </p:txBody>
      </p:sp>
      <p:sp>
        <p:nvSpPr>
          <p:cNvPr id="20" name="Rectangle: Rounded Corners 19">
            <a:extLst>
              <a:ext uri="{FF2B5EF4-FFF2-40B4-BE49-F238E27FC236}">
                <a16:creationId xmlns:a16="http://schemas.microsoft.com/office/drawing/2014/main" id="{A323B1CB-3253-4CEE-A63A-D2FA8B2966D0}"/>
              </a:ext>
            </a:extLst>
          </p:cNvPr>
          <p:cNvSpPr/>
          <p:nvPr/>
        </p:nvSpPr>
        <p:spPr>
          <a:xfrm>
            <a:off x="4673065"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Task2</a:t>
            </a:r>
          </a:p>
        </p:txBody>
      </p:sp>
      <p:sp>
        <p:nvSpPr>
          <p:cNvPr id="21" name="Rectangle: Rounded Corners 20">
            <a:extLst>
              <a:ext uri="{FF2B5EF4-FFF2-40B4-BE49-F238E27FC236}">
                <a16:creationId xmlns:a16="http://schemas.microsoft.com/office/drawing/2014/main" id="{A7A2D667-08B1-4BE5-9DE1-4EB9715E358C}"/>
              </a:ext>
            </a:extLst>
          </p:cNvPr>
          <p:cNvSpPr/>
          <p:nvPr/>
        </p:nvSpPr>
        <p:spPr>
          <a:xfrm>
            <a:off x="3412245"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Task1</a:t>
            </a:r>
          </a:p>
        </p:txBody>
      </p:sp>
      <p:sp>
        <p:nvSpPr>
          <p:cNvPr id="22" name="Rectangle: Rounded Corners 21">
            <a:extLst>
              <a:ext uri="{FF2B5EF4-FFF2-40B4-BE49-F238E27FC236}">
                <a16:creationId xmlns:a16="http://schemas.microsoft.com/office/drawing/2014/main" id="{63B19120-F73B-444F-940E-CBBC0A1CCC95}"/>
              </a:ext>
            </a:extLst>
          </p:cNvPr>
          <p:cNvSpPr/>
          <p:nvPr/>
        </p:nvSpPr>
        <p:spPr>
          <a:xfrm>
            <a:off x="5929108"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Task3</a:t>
            </a:r>
          </a:p>
        </p:txBody>
      </p:sp>
      <p:sp>
        <p:nvSpPr>
          <p:cNvPr id="23" name="Rectangle: Rounded Corners 22">
            <a:extLst>
              <a:ext uri="{FF2B5EF4-FFF2-40B4-BE49-F238E27FC236}">
                <a16:creationId xmlns:a16="http://schemas.microsoft.com/office/drawing/2014/main" id="{5DECD64D-1524-4E13-950E-BFC92C0D4DFE}"/>
              </a:ext>
            </a:extLst>
          </p:cNvPr>
          <p:cNvSpPr/>
          <p:nvPr/>
        </p:nvSpPr>
        <p:spPr>
          <a:xfrm>
            <a:off x="7701561" y="851870"/>
            <a:ext cx="832919" cy="358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Task N</a:t>
            </a:r>
          </a:p>
        </p:txBody>
      </p:sp>
      <p:sp>
        <p:nvSpPr>
          <p:cNvPr id="24" name="Rectangle: Rounded Corners 23">
            <a:extLst>
              <a:ext uri="{FF2B5EF4-FFF2-40B4-BE49-F238E27FC236}">
                <a16:creationId xmlns:a16="http://schemas.microsoft.com/office/drawing/2014/main" id="{099DE577-14DC-458A-A1D8-56CCBFE2566A}"/>
              </a:ext>
            </a:extLst>
          </p:cNvPr>
          <p:cNvSpPr/>
          <p:nvPr/>
        </p:nvSpPr>
        <p:spPr>
          <a:xfrm>
            <a:off x="6798984" y="851870"/>
            <a:ext cx="832919" cy="35849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6" name="Straight Arrow Connector 25">
            <a:extLst>
              <a:ext uri="{FF2B5EF4-FFF2-40B4-BE49-F238E27FC236}">
                <a16:creationId xmlns:a16="http://schemas.microsoft.com/office/drawing/2014/main" id="{E69B6634-EAF6-4531-AF92-5686B7D22EEA}"/>
              </a:ext>
            </a:extLst>
          </p:cNvPr>
          <p:cNvCxnSpPr>
            <a:stCxn id="19" idx="0"/>
            <a:endCxn id="21" idx="2"/>
          </p:cNvCxnSpPr>
          <p:nvPr/>
        </p:nvCxnSpPr>
        <p:spPr>
          <a:xfrm flipH="1" flipV="1">
            <a:off x="3828705" y="1210368"/>
            <a:ext cx="2255224"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277774-5F2B-4488-93AF-F0AB3018E3AE}"/>
              </a:ext>
            </a:extLst>
          </p:cNvPr>
          <p:cNvCxnSpPr>
            <a:stCxn id="19" idx="0"/>
            <a:endCxn id="20" idx="2"/>
          </p:cNvCxnSpPr>
          <p:nvPr/>
        </p:nvCxnSpPr>
        <p:spPr>
          <a:xfrm flipH="1" flipV="1">
            <a:off x="5089525" y="1210368"/>
            <a:ext cx="994404"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D04A07-ADE0-4A19-9098-81CF695F93CA}"/>
              </a:ext>
            </a:extLst>
          </p:cNvPr>
          <p:cNvCxnSpPr>
            <a:stCxn id="19" idx="0"/>
            <a:endCxn id="22" idx="2"/>
          </p:cNvCxnSpPr>
          <p:nvPr/>
        </p:nvCxnSpPr>
        <p:spPr>
          <a:xfrm flipV="1">
            <a:off x="6083929" y="1210368"/>
            <a:ext cx="261639"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3F0D67-E9F2-41E1-8A05-8F5BE7FDC6FB}"/>
              </a:ext>
            </a:extLst>
          </p:cNvPr>
          <p:cNvCxnSpPr>
            <a:stCxn id="19" idx="0"/>
            <a:endCxn id="23" idx="2"/>
          </p:cNvCxnSpPr>
          <p:nvPr/>
        </p:nvCxnSpPr>
        <p:spPr>
          <a:xfrm flipV="1">
            <a:off x="6083929" y="1210368"/>
            <a:ext cx="2034092" cy="210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AC7D6D3-F304-4972-89C9-D606959FB36E}"/>
              </a:ext>
            </a:extLst>
          </p:cNvPr>
          <p:cNvSpPr txBox="1"/>
          <p:nvPr/>
        </p:nvSpPr>
        <p:spPr>
          <a:xfrm>
            <a:off x="1230094" y="1550152"/>
            <a:ext cx="102309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Calibri" panose="020F0502020204030204"/>
                <a:ea typeface="+mn-ea"/>
                <a:cs typeface="+mn-cs"/>
              </a:rPr>
              <a:t>What makes good representation Learning ?</a:t>
            </a:r>
          </a:p>
        </p:txBody>
      </p:sp>
    </p:spTree>
    <p:extLst>
      <p:ext uri="{BB962C8B-B14F-4D97-AF65-F5344CB8AC3E}">
        <p14:creationId xmlns:p14="http://schemas.microsoft.com/office/powerpoint/2010/main" val="219070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1903107" y="1747602"/>
            <a:ext cx="8915929"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Data Augmentation Strategy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Supervised &amp; Self-Supervised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Literatures Overviews</a:t>
            </a: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2</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7750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9DD78F-32D3-4574-895D-EB81F4CB9688}"/>
              </a:ext>
            </a:extLst>
          </p:cNvPr>
          <p:cNvSpPr>
            <a:spLocks noGrp="1"/>
          </p:cNvSpPr>
          <p:nvPr>
            <p:ph idx="1"/>
          </p:nvPr>
        </p:nvSpPr>
        <p:spPr>
          <a:xfrm>
            <a:off x="843379" y="1008879"/>
            <a:ext cx="11000278" cy="5303143"/>
          </a:xfrm>
        </p:spPr>
        <p:txBody>
          <a:bodyPr/>
          <a:lstStyle/>
          <a:p>
            <a:r>
              <a:rPr lang="en-US" b="1" dirty="0"/>
              <a:t>Random Augmentation</a:t>
            </a:r>
          </a:p>
        </p:txBody>
      </p:sp>
      <p:sp>
        <p:nvSpPr>
          <p:cNvPr id="6" name="Title 1">
            <a:extLst>
              <a:ext uri="{FF2B5EF4-FFF2-40B4-BE49-F238E27FC236}">
                <a16:creationId xmlns:a16="http://schemas.microsoft.com/office/drawing/2014/main" id="{B601F6EE-AE19-4068-A9C1-D4D556BA83BB}"/>
              </a:ext>
            </a:extLst>
          </p:cNvPr>
          <p:cNvSpPr txBox="1">
            <a:spLocks/>
          </p:cNvSpPr>
          <p:nvPr/>
        </p:nvSpPr>
        <p:spPr>
          <a:xfrm>
            <a:off x="348343" y="18256"/>
            <a:ext cx="11495314" cy="700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Calibri Light" panose="020F0302020204030204"/>
                <a:ea typeface="+mj-ea"/>
                <a:cs typeface="+mj-cs"/>
              </a:rPr>
              <a:t>Supervised Learning –Data Augmentation</a:t>
            </a:r>
          </a:p>
        </p:txBody>
      </p:sp>
      <p:pic>
        <p:nvPicPr>
          <p:cNvPr id="7" name="Picture 6">
            <a:extLst>
              <a:ext uri="{FF2B5EF4-FFF2-40B4-BE49-F238E27FC236}">
                <a16:creationId xmlns:a16="http://schemas.microsoft.com/office/drawing/2014/main" id="{DB7FE789-FD79-47B0-BB64-483C505AA2D4}"/>
              </a:ext>
            </a:extLst>
          </p:cNvPr>
          <p:cNvPicPr>
            <a:picLocks noChangeAspect="1"/>
          </p:cNvPicPr>
          <p:nvPr/>
        </p:nvPicPr>
        <p:blipFill rotWithShape="1">
          <a:blip r:embed="rId2"/>
          <a:srcRect b="2696"/>
          <a:stretch/>
        </p:blipFill>
        <p:spPr>
          <a:xfrm>
            <a:off x="687280" y="1542124"/>
            <a:ext cx="10515600" cy="4485814"/>
          </a:xfrm>
          <a:prstGeom prst="rect">
            <a:avLst/>
          </a:prstGeom>
        </p:spPr>
      </p:pic>
      <p:sp>
        <p:nvSpPr>
          <p:cNvPr id="5" name="TextBox 4">
            <a:extLst>
              <a:ext uri="{FF2B5EF4-FFF2-40B4-BE49-F238E27FC236}">
                <a16:creationId xmlns:a16="http://schemas.microsoft.com/office/drawing/2014/main" id="{78306724-958A-4C1F-8BCF-A773AD04FC3D}"/>
              </a:ext>
            </a:extLst>
          </p:cNvPr>
          <p:cNvSpPr txBox="1"/>
          <p:nvPr/>
        </p:nvSpPr>
        <p:spPr>
          <a:xfrm>
            <a:off x="5553679" y="1252337"/>
            <a:ext cx="71854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Transformations &amp;Magnitude (T=</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2</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M=</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7</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 (0-14) M(0-30) </a:t>
            </a:r>
          </a:p>
        </p:txBody>
      </p:sp>
    </p:spTree>
    <p:extLst>
      <p:ext uri="{BB962C8B-B14F-4D97-AF65-F5344CB8AC3E}">
        <p14:creationId xmlns:p14="http://schemas.microsoft.com/office/powerpoint/2010/main" val="116582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7AB947E-B9E4-4106-BAD1-01E1AB3D7B24}"/>
              </a:ext>
            </a:extLst>
          </p:cNvPr>
          <p:cNvCxnSpPr>
            <a:cxnSpLocks/>
          </p:cNvCxnSpPr>
          <p:nvPr/>
        </p:nvCxnSpPr>
        <p:spPr>
          <a:xfrm flipV="1">
            <a:off x="1372844" y="1562870"/>
            <a:ext cx="0" cy="392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A49F7F-74F8-4B21-829C-1283EEE6EEA9}"/>
              </a:ext>
            </a:extLst>
          </p:cNvPr>
          <p:cNvCxnSpPr>
            <a:cxnSpLocks/>
          </p:cNvCxnSpPr>
          <p:nvPr/>
        </p:nvCxnSpPr>
        <p:spPr>
          <a:xfrm>
            <a:off x="1372844" y="5484630"/>
            <a:ext cx="6299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D4F6CF-C8A1-41C9-8FBA-0B592C0125E3}"/>
              </a:ext>
            </a:extLst>
          </p:cNvPr>
          <p:cNvSpPr txBox="1"/>
          <p:nvPr/>
        </p:nvSpPr>
        <p:spPr>
          <a:xfrm>
            <a:off x="4055084" y="5555750"/>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1</a:t>
            </a:r>
          </a:p>
        </p:txBody>
      </p:sp>
      <p:sp>
        <p:nvSpPr>
          <p:cNvPr id="7" name="TextBox 6">
            <a:extLst>
              <a:ext uri="{FF2B5EF4-FFF2-40B4-BE49-F238E27FC236}">
                <a16:creationId xmlns:a16="http://schemas.microsoft.com/office/drawing/2014/main" id="{58DFA6E9-B576-4A3C-8B83-66D78476C416}"/>
              </a:ext>
            </a:extLst>
          </p:cNvPr>
          <p:cNvSpPr txBox="1"/>
          <p:nvPr/>
        </p:nvSpPr>
        <p:spPr>
          <a:xfrm rot="16200000">
            <a:off x="52044" y="3567684"/>
            <a:ext cx="2052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Hyperparameter 2</a:t>
            </a:r>
          </a:p>
        </p:txBody>
      </p:sp>
      <p:sp>
        <p:nvSpPr>
          <p:cNvPr id="8" name="Oval 7">
            <a:extLst>
              <a:ext uri="{FF2B5EF4-FFF2-40B4-BE49-F238E27FC236}">
                <a16:creationId xmlns:a16="http://schemas.microsoft.com/office/drawing/2014/main" id="{FE19C530-EB3E-4BA3-8CB3-E9F3B8E3ECA7}"/>
              </a:ext>
            </a:extLst>
          </p:cNvPr>
          <p:cNvSpPr/>
          <p:nvPr/>
        </p:nvSpPr>
        <p:spPr>
          <a:xfrm>
            <a:off x="2012924" y="247727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7D9A24FF-872C-48D2-8BD6-BD74DA581F8F}"/>
              </a:ext>
            </a:extLst>
          </p:cNvPr>
          <p:cNvSpPr/>
          <p:nvPr/>
        </p:nvSpPr>
        <p:spPr>
          <a:xfrm>
            <a:off x="5860596" y="246337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51711E34-A4E2-4188-A2F0-ED2F2C7957B1}"/>
              </a:ext>
            </a:extLst>
          </p:cNvPr>
          <p:cNvSpPr/>
          <p:nvPr/>
        </p:nvSpPr>
        <p:spPr>
          <a:xfrm>
            <a:off x="2936169" y="141968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D9154E0-92D0-4507-B33B-236D6B7F2646}"/>
              </a:ext>
            </a:extLst>
          </p:cNvPr>
          <p:cNvSpPr/>
          <p:nvPr/>
        </p:nvSpPr>
        <p:spPr>
          <a:xfrm>
            <a:off x="3898087" y="141459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AA83D9F-163D-44CA-9E02-E77487185B38}"/>
              </a:ext>
            </a:extLst>
          </p:cNvPr>
          <p:cNvSpPr/>
          <p:nvPr/>
        </p:nvSpPr>
        <p:spPr>
          <a:xfrm>
            <a:off x="4898678" y="2467779"/>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64FDB9B4-C87F-4EA3-BA2E-623B59CA4D5B}"/>
              </a:ext>
            </a:extLst>
          </p:cNvPr>
          <p:cNvSpPr/>
          <p:nvPr/>
        </p:nvSpPr>
        <p:spPr>
          <a:xfrm>
            <a:off x="1472965" y="337643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EFA9F4E6-B804-40A9-929C-03231CC9D029}"/>
              </a:ext>
            </a:extLst>
          </p:cNvPr>
          <p:cNvSpPr/>
          <p:nvPr/>
        </p:nvSpPr>
        <p:spPr>
          <a:xfrm>
            <a:off x="6446602" y="3128051"/>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C86AA7F-D8BD-4501-95EE-AEB831C5192C}"/>
              </a:ext>
            </a:extLst>
          </p:cNvPr>
          <p:cNvSpPr/>
          <p:nvPr/>
        </p:nvSpPr>
        <p:spPr>
          <a:xfrm>
            <a:off x="3273408" y="1994322"/>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B41A810-0319-4B59-A411-1DDF130FE0D3}"/>
              </a:ext>
            </a:extLst>
          </p:cNvPr>
          <p:cNvSpPr/>
          <p:nvPr/>
        </p:nvSpPr>
        <p:spPr>
          <a:xfrm>
            <a:off x="2353532" y="342845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C8C490E-BD97-4800-811D-5C2C09F93CEF}"/>
              </a:ext>
            </a:extLst>
          </p:cNvPr>
          <p:cNvSpPr/>
          <p:nvPr/>
        </p:nvSpPr>
        <p:spPr>
          <a:xfrm>
            <a:off x="5484684" y="3132458"/>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824B72A-3AE8-49BA-BFD9-2366E5C84510}"/>
              </a:ext>
            </a:extLst>
          </p:cNvPr>
          <p:cNvSpPr/>
          <p:nvPr/>
        </p:nvSpPr>
        <p:spPr>
          <a:xfrm>
            <a:off x="2196432" y="408204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DC3C06B4-BA10-4E8D-8CAE-4E2AA0117B9E}"/>
              </a:ext>
            </a:extLst>
          </p:cNvPr>
          <p:cNvSpPr/>
          <p:nvPr/>
        </p:nvSpPr>
        <p:spPr>
          <a:xfrm>
            <a:off x="5022400" y="4177457"/>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5FCA18C-6FE4-493F-B7AB-C403C3669678}"/>
              </a:ext>
            </a:extLst>
          </p:cNvPr>
          <p:cNvSpPr/>
          <p:nvPr/>
        </p:nvSpPr>
        <p:spPr>
          <a:xfrm>
            <a:off x="3130834" y="3213933"/>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688DA65-3C50-499B-94B0-327B9C62C5A3}"/>
              </a:ext>
            </a:extLst>
          </p:cNvPr>
          <p:cNvSpPr/>
          <p:nvPr/>
        </p:nvSpPr>
        <p:spPr>
          <a:xfrm>
            <a:off x="4086043" y="3449614"/>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3C06D1A-7FA0-4D12-9B3B-B5A8461642B1}"/>
              </a:ext>
            </a:extLst>
          </p:cNvPr>
          <p:cNvSpPr/>
          <p:nvPr/>
        </p:nvSpPr>
        <p:spPr>
          <a:xfrm>
            <a:off x="3533811" y="4533120"/>
            <a:ext cx="375912" cy="375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5ED4E68-140B-48D2-BCF5-4D531680F9AB}"/>
              </a:ext>
            </a:extLst>
          </p:cNvPr>
          <p:cNvSpPr/>
          <p:nvPr/>
        </p:nvSpPr>
        <p:spPr>
          <a:xfrm>
            <a:off x="6496447" y="933002"/>
            <a:ext cx="4196436" cy="1121141"/>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73A"/>
                </a:solidFill>
                <a:effectLst/>
                <a:uLnTx/>
                <a:uFillTx/>
                <a:latin typeface="Georgia" panose="02040502050405020303" pitchFamily="18" charset="0"/>
                <a:ea typeface="+mn-ea"/>
                <a:cs typeface="+mn-cs"/>
              </a:rPr>
              <a:t>Random Search picks the point randomly from the configuration space.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49F167-5AB8-4498-A496-3DD1C2DE8268}"/>
              </a:ext>
            </a:extLst>
          </p:cNvPr>
          <p:cNvSpPr/>
          <p:nvPr/>
        </p:nvSpPr>
        <p:spPr>
          <a:xfrm>
            <a:off x="5502" y="-120896"/>
            <a:ext cx="3823675"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Random Search Strategy</a:t>
            </a:r>
          </a:p>
        </p:txBody>
      </p:sp>
    </p:spTree>
    <p:extLst>
      <p:ext uri="{BB962C8B-B14F-4D97-AF65-F5344CB8AC3E}">
        <p14:creationId xmlns:p14="http://schemas.microsoft.com/office/powerpoint/2010/main" val="12246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795D3D-683C-43E6-969C-07AC30C6BA58}"/>
              </a:ext>
            </a:extLst>
          </p:cNvPr>
          <p:cNvSpPr>
            <a:spLocks noGrp="1"/>
          </p:cNvSpPr>
          <p:nvPr>
            <p:ph type="title"/>
          </p:nvPr>
        </p:nvSpPr>
        <p:spPr>
          <a:xfrm>
            <a:off x="348343" y="-13317"/>
            <a:ext cx="11495314" cy="700836"/>
          </a:xfrm>
        </p:spPr>
        <p:txBody>
          <a:bodyPr/>
          <a:lstStyle/>
          <a:p>
            <a:pPr algn="ctr"/>
            <a:r>
              <a:rPr lang="en-US" dirty="0">
                <a:solidFill>
                  <a:srgbClr val="0070C0"/>
                </a:solidFill>
              </a:rPr>
              <a:t>Supervised Learning –Data Augmentation</a:t>
            </a:r>
          </a:p>
        </p:txBody>
      </p:sp>
      <p:sp>
        <p:nvSpPr>
          <p:cNvPr id="6" name="TextBox 5">
            <a:extLst>
              <a:ext uri="{FF2B5EF4-FFF2-40B4-BE49-F238E27FC236}">
                <a16:creationId xmlns:a16="http://schemas.microsoft.com/office/drawing/2014/main" id="{FE94AD72-3647-4432-B9EF-5F5535753B66}"/>
              </a:ext>
            </a:extLst>
          </p:cNvPr>
          <p:cNvSpPr txBox="1"/>
          <p:nvPr/>
        </p:nvSpPr>
        <p:spPr>
          <a:xfrm>
            <a:off x="3497359" y="1024417"/>
            <a:ext cx="4002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rgbClr val="0070C0"/>
                </a:solidFill>
                <a:effectLst/>
                <a:uLnTx/>
                <a:uFillTx/>
                <a:latin typeface="Calibri Light" panose="020F0302020204030204"/>
                <a:ea typeface="+mn-ea"/>
                <a:cs typeface="+mn-cs"/>
              </a:rPr>
              <a:t>Policy Bayesian optimization Search</a:t>
            </a:r>
            <a:endParaRPr kumimoji="0" lang="en-US" sz="2000" b="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4D10AD3-EB77-4F6C-B2DD-23A275CE3A04}"/>
              </a:ext>
            </a:extLst>
          </p:cNvPr>
          <p:cNvPicPr>
            <a:picLocks noChangeAspect="1"/>
          </p:cNvPicPr>
          <p:nvPr/>
        </p:nvPicPr>
        <p:blipFill>
          <a:blip r:embed="rId2"/>
          <a:stretch>
            <a:fillRect/>
          </a:stretch>
        </p:blipFill>
        <p:spPr>
          <a:xfrm>
            <a:off x="2005012" y="3940113"/>
            <a:ext cx="8181975" cy="2724150"/>
          </a:xfrm>
          <a:prstGeom prst="rect">
            <a:avLst/>
          </a:prstGeom>
        </p:spPr>
      </p:pic>
      <p:pic>
        <p:nvPicPr>
          <p:cNvPr id="7" name="Picture 6">
            <a:extLst>
              <a:ext uri="{FF2B5EF4-FFF2-40B4-BE49-F238E27FC236}">
                <a16:creationId xmlns:a16="http://schemas.microsoft.com/office/drawing/2014/main" id="{1D313DF3-9820-41CA-B52C-32BF7981974C}"/>
              </a:ext>
            </a:extLst>
          </p:cNvPr>
          <p:cNvPicPr>
            <a:picLocks noChangeAspect="1"/>
          </p:cNvPicPr>
          <p:nvPr/>
        </p:nvPicPr>
        <p:blipFill>
          <a:blip r:embed="rId3"/>
          <a:stretch>
            <a:fillRect/>
          </a:stretch>
        </p:blipFill>
        <p:spPr>
          <a:xfrm>
            <a:off x="2801366" y="1833239"/>
            <a:ext cx="5394005" cy="1595761"/>
          </a:xfrm>
          <a:prstGeom prst="rect">
            <a:avLst/>
          </a:prstGeom>
        </p:spPr>
      </p:pic>
    </p:spTree>
    <p:extLst>
      <p:ext uri="{BB962C8B-B14F-4D97-AF65-F5344CB8AC3E}">
        <p14:creationId xmlns:p14="http://schemas.microsoft.com/office/powerpoint/2010/main" val="264638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79"/>
          <p:cNvSpPr txBox="1">
            <a:spLocks noGrp="1"/>
          </p:cNvSpPr>
          <p:nvPr>
            <p:ph type="title"/>
          </p:nvPr>
        </p:nvSpPr>
        <p:spPr>
          <a:xfrm>
            <a:off x="120960" y="1017619"/>
            <a:ext cx="11360800" cy="763600"/>
          </a:xfrm>
          <a:prstGeom prst="rect">
            <a:avLst/>
          </a:prstGeom>
        </p:spPr>
        <p:txBody>
          <a:bodyPr spcFirstLastPara="1" vert="horz" wrap="square" lIns="121900" tIns="121900" rIns="121900" bIns="121900" rtlCol="0" anchor="t" anchorCtr="0">
            <a:noAutofit/>
          </a:bodyPr>
          <a:lstStyle/>
          <a:p>
            <a:r>
              <a:rPr lang="en" dirty="0"/>
              <a:t>Bayes’ Theorem</a:t>
            </a:r>
            <a:endParaRPr dirty="0"/>
          </a:p>
        </p:txBody>
      </p:sp>
      <p:sp>
        <p:nvSpPr>
          <p:cNvPr id="1365" name="Google Shape;1365;p79"/>
          <p:cNvSpPr txBox="1">
            <a:spLocks noGrp="1"/>
          </p:cNvSpPr>
          <p:nvPr>
            <p:ph type="body" idx="1"/>
          </p:nvPr>
        </p:nvSpPr>
        <p:spPr>
          <a:xfrm>
            <a:off x="1452133" y="1435033"/>
            <a:ext cx="10527600" cy="4555200"/>
          </a:xfrm>
          <a:prstGeom prst="rect">
            <a:avLst/>
          </a:prstGeom>
        </p:spPr>
        <p:txBody>
          <a:bodyPr spcFirstLastPara="1" vert="horz" wrap="square" lIns="121900" tIns="121900" rIns="121900" bIns="121900" rtlCol="0" anchor="t" anchorCtr="0">
            <a:noAutofit/>
          </a:bodyPr>
          <a:lstStyle/>
          <a:p>
            <a:pPr marL="2438339" indent="609585">
              <a:lnSpc>
                <a:spcPct val="100000"/>
              </a:lnSpc>
              <a:buNone/>
            </a:pPr>
            <a:endParaRPr sz="4800" dirty="0"/>
          </a:p>
          <a:p>
            <a:pPr marL="0" indent="609585">
              <a:spcBef>
                <a:spcPts val="2133"/>
              </a:spcBef>
              <a:buNone/>
            </a:pPr>
            <a:r>
              <a:rPr lang="en" sz="4800" dirty="0"/>
              <a:t>P(</a:t>
            </a:r>
            <a:r>
              <a:rPr lang="en-US" sz="4800" dirty="0"/>
              <a:t>a</a:t>
            </a:r>
            <a:r>
              <a:rPr lang="en" sz="4800" dirty="0"/>
              <a:t> | </a:t>
            </a:r>
            <a:r>
              <a:rPr lang="en-US" sz="4800" dirty="0"/>
              <a:t>b</a:t>
            </a:r>
            <a:r>
              <a:rPr lang="en" sz="4800" dirty="0"/>
              <a:t>)  = P(</a:t>
            </a:r>
            <a:r>
              <a:rPr lang="en-US" sz="4800" dirty="0"/>
              <a:t>a</a:t>
            </a:r>
            <a:r>
              <a:rPr lang="en" sz="4800" dirty="0"/>
              <a:t>)  P(</a:t>
            </a:r>
            <a:r>
              <a:rPr lang="en-US" sz="4800" dirty="0"/>
              <a:t>b</a:t>
            </a:r>
            <a:r>
              <a:rPr lang="en" sz="4800" dirty="0"/>
              <a:t> | a)</a:t>
            </a:r>
            <a:endParaRPr sz="4800" dirty="0"/>
          </a:p>
          <a:p>
            <a:pPr marL="0" indent="0">
              <a:spcBef>
                <a:spcPts val="2133"/>
              </a:spcBef>
              <a:spcAft>
                <a:spcPts val="2133"/>
              </a:spcAft>
              <a:buNone/>
            </a:pPr>
            <a:r>
              <a:rPr lang="en" sz="4800" dirty="0"/>
              <a:t>					P(</a:t>
            </a:r>
            <a:r>
              <a:rPr lang="en-US" sz="4800" dirty="0"/>
              <a:t>b</a:t>
            </a:r>
            <a:r>
              <a:rPr lang="en" sz="4800" dirty="0"/>
              <a:t>)</a:t>
            </a:r>
            <a:endParaRPr sz="4800" dirty="0"/>
          </a:p>
        </p:txBody>
      </p:sp>
      <p:cxnSp>
        <p:nvCxnSpPr>
          <p:cNvPr id="1366" name="Google Shape;1366;p79"/>
          <p:cNvCxnSpPr/>
          <p:nvPr/>
        </p:nvCxnSpPr>
        <p:spPr>
          <a:xfrm rot="10800000" flipH="1">
            <a:off x="4629152" y="3520768"/>
            <a:ext cx="3702400" cy="11200"/>
          </a:xfrm>
          <a:prstGeom prst="straightConnector1">
            <a:avLst/>
          </a:prstGeom>
          <a:noFill/>
          <a:ln w="38100" cap="flat" cmpd="sng">
            <a:solidFill>
              <a:srgbClr val="CCCCCC"/>
            </a:solidFill>
            <a:prstDash val="solid"/>
            <a:round/>
            <a:headEnd type="none" w="med" len="med"/>
            <a:tailEnd type="none" w="med" len="med"/>
          </a:ln>
        </p:spPr>
      </p:cxnSp>
      <p:sp>
        <p:nvSpPr>
          <p:cNvPr id="1367" name="Google Shape;1367;p79"/>
          <p:cNvSpPr/>
          <p:nvPr/>
        </p:nvSpPr>
        <p:spPr>
          <a:xfrm>
            <a:off x="4744719" y="2354833"/>
            <a:ext cx="1056641"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8" name="Google Shape;1368;p79"/>
          <p:cNvSpPr txBox="1"/>
          <p:nvPr/>
        </p:nvSpPr>
        <p:spPr>
          <a:xfrm>
            <a:off x="3988039" y="1518826"/>
            <a:ext cx="2570000"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prior</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7" name="Google Shape;1376;p80">
            <a:extLst>
              <a:ext uri="{FF2B5EF4-FFF2-40B4-BE49-F238E27FC236}">
                <a16:creationId xmlns:a16="http://schemas.microsoft.com/office/drawing/2014/main" id="{04590157-E828-4C62-A15B-2989AECE8978}"/>
              </a:ext>
            </a:extLst>
          </p:cNvPr>
          <p:cNvSpPr/>
          <p:nvPr/>
        </p:nvSpPr>
        <p:spPr>
          <a:xfrm>
            <a:off x="5971945" y="2366033"/>
            <a:ext cx="2448800"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Google Shape;1377;p80">
            <a:extLst>
              <a:ext uri="{FF2B5EF4-FFF2-40B4-BE49-F238E27FC236}">
                <a16:creationId xmlns:a16="http://schemas.microsoft.com/office/drawing/2014/main" id="{52020AEC-6FFB-4C64-A9B4-57CEDACD64AC}"/>
              </a:ext>
            </a:extLst>
          </p:cNvPr>
          <p:cNvSpPr txBox="1"/>
          <p:nvPr/>
        </p:nvSpPr>
        <p:spPr>
          <a:xfrm>
            <a:off x="5298745" y="1599167"/>
            <a:ext cx="3795200"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likelihood</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11" name="Google Shape;1394;p82">
            <a:extLst>
              <a:ext uri="{FF2B5EF4-FFF2-40B4-BE49-F238E27FC236}">
                <a16:creationId xmlns:a16="http://schemas.microsoft.com/office/drawing/2014/main" id="{77B17381-3156-4A0A-B7FB-7E4C79905BA5}"/>
              </a:ext>
            </a:extLst>
          </p:cNvPr>
          <p:cNvSpPr/>
          <p:nvPr/>
        </p:nvSpPr>
        <p:spPr>
          <a:xfrm>
            <a:off x="5939733" y="3554368"/>
            <a:ext cx="1552400" cy="6606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Google Shape;1395;p82">
            <a:extLst>
              <a:ext uri="{FF2B5EF4-FFF2-40B4-BE49-F238E27FC236}">
                <a16:creationId xmlns:a16="http://schemas.microsoft.com/office/drawing/2014/main" id="{DC76222E-EECA-4452-A2D8-C5F5981BD9A1}"/>
              </a:ext>
            </a:extLst>
          </p:cNvPr>
          <p:cNvSpPr txBox="1"/>
          <p:nvPr/>
        </p:nvSpPr>
        <p:spPr>
          <a:xfrm>
            <a:off x="4695812" y="4367974"/>
            <a:ext cx="5856800" cy="766265"/>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dirty="0">
                <a:ln>
                  <a:noFill/>
                </a:ln>
                <a:solidFill>
                  <a:srgbClr val="C9DAF8"/>
                </a:solidFill>
                <a:effectLst/>
                <a:uLnTx/>
                <a:uFillTx/>
                <a:latin typeface="Calibri" panose="020F0502020204030204"/>
                <a:ea typeface="+mn-ea"/>
                <a:cs typeface="+mn-cs"/>
              </a:rPr>
              <a:t>marginal likelihood</a:t>
            </a:r>
            <a:endParaRPr kumimoji="0" sz="4000" b="0" i="0" u="none" strike="noStrike" kern="1200" cap="none" spc="0" normalizeH="0" baseline="0" noProof="0" dirty="0">
              <a:ln>
                <a:noFill/>
              </a:ln>
              <a:solidFill>
                <a:srgbClr val="C9DAF8"/>
              </a:solidFill>
              <a:effectLst/>
              <a:uLnTx/>
              <a:uFillTx/>
              <a:latin typeface="Calibri" panose="020F0502020204030204"/>
              <a:ea typeface="+mn-ea"/>
              <a:cs typeface="+mn-cs"/>
            </a:endParaRPr>
          </a:p>
        </p:txBody>
      </p:sp>
      <p:sp>
        <p:nvSpPr>
          <p:cNvPr id="13" name="Google Shape;1385;p81">
            <a:extLst>
              <a:ext uri="{FF2B5EF4-FFF2-40B4-BE49-F238E27FC236}">
                <a16:creationId xmlns:a16="http://schemas.microsoft.com/office/drawing/2014/main" id="{E3B02858-E056-46E5-973F-08E394724CB5}"/>
              </a:ext>
            </a:extLst>
          </p:cNvPr>
          <p:cNvSpPr/>
          <p:nvPr/>
        </p:nvSpPr>
        <p:spPr>
          <a:xfrm>
            <a:off x="2106224" y="2480233"/>
            <a:ext cx="2100016" cy="971200"/>
          </a:xfrm>
          <a:prstGeom prst="roundRect">
            <a:avLst>
              <a:gd name="adj" fmla="val 16667"/>
            </a:avLst>
          </a:prstGeom>
          <a:noFill/>
          <a:ln w="28575"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oogle Shape;1386;p81">
            <a:extLst>
              <a:ext uri="{FF2B5EF4-FFF2-40B4-BE49-F238E27FC236}">
                <a16:creationId xmlns:a16="http://schemas.microsoft.com/office/drawing/2014/main" id="{0FC2551B-6A3A-47A8-A603-DE03777D27F5}"/>
              </a:ext>
            </a:extLst>
          </p:cNvPr>
          <p:cNvSpPr txBox="1"/>
          <p:nvPr/>
        </p:nvSpPr>
        <p:spPr>
          <a:xfrm>
            <a:off x="1410333" y="1638233"/>
            <a:ext cx="3254647" cy="97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0" i="0" u="none" strike="noStrike" kern="1200" cap="none" spc="0" normalizeH="0" baseline="0" noProof="0">
                <a:ln>
                  <a:noFill/>
                </a:ln>
                <a:solidFill>
                  <a:srgbClr val="C9DAF8"/>
                </a:solidFill>
                <a:effectLst/>
                <a:uLnTx/>
                <a:uFillTx/>
                <a:latin typeface="Calibri" panose="020F0502020204030204"/>
                <a:ea typeface="+mn-ea"/>
                <a:cs typeface="+mn-cs"/>
              </a:rPr>
              <a:t>posterior</a:t>
            </a:r>
            <a:endParaRPr kumimoji="0" sz="4000" b="0" i="0" u="none" strike="noStrike" kern="1200" cap="none" spc="0" normalizeH="0" baseline="0" noProof="0">
              <a:ln>
                <a:noFill/>
              </a:ln>
              <a:solidFill>
                <a:srgbClr val="C9DAF8"/>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21E83A88-B77F-4F5C-B6D6-A0A577BAAC81}"/>
              </a:ext>
            </a:extLst>
          </p:cNvPr>
          <p:cNvSpPr txBox="1">
            <a:spLocks/>
          </p:cNvSpPr>
          <p:nvPr/>
        </p:nvSpPr>
        <p:spPr>
          <a:xfrm>
            <a:off x="348343" y="-13317"/>
            <a:ext cx="11495314" cy="700836"/>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a:solidFill>
                  <a:srgbClr val="0070C0"/>
                </a:solidFill>
              </a:rPr>
              <a:t>Supervised Learning –Data Augmentation</a:t>
            </a:r>
            <a:endParaRPr lang="en-US" dirty="0">
              <a:solidFill>
                <a:srgbClr val="0070C0"/>
              </a:solidFill>
            </a:endParaRPr>
          </a:p>
        </p:txBody>
      </p:sp>
    </p:spTree>
    <p:extLst>
      <p:ext uri="{BB962C8B-B14F-4D97-AF65-F5344CB8AC3E}">
        <p14:creationId xmlns:p14="http://schemas.microsoft.com/office/powerpoint/2010/main" val="89459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60F0A-8156-48DB-BBAC-3D29A0CD74AE}"/>
              </a:ext>
            </a:extLst>
          </p:cNvPr>
          <p:cNvPicPr>
            <a:picLocks noChangeAspect="1"/>
          </p:cNvPicPr>
          <p:nvPr/>
        </p:nvPicPr>
        <p:blipFill>
          <a:blip r:embed="rId3"/>
          <a:stretch>
            <a:fillRect/>
          </a:stretch>
        </p:blipFill>
        <p:spPr>
          <a:xfrm>
            <a:off x="1345574" y="1627622"/>
            <a:ext cx="9536712" cy="4471337"/>
          </a:xfrm>
          <a:prstGeom prst="rect">
            <a:avLst/>
          </a:prstGeom>
        </p:spPr>
      </p:pic>
      <p:sp>
        <p:nvSpPr>
          <p:cNvPr id="5" name="Title 1">
            <a:extLst>
              <a:ext uri="{FF2B5EF4-FFF2-40B4-BE49-F238E27FC236}">
                <a16:creationId xmlns:a16="http://schemas.microsoft.com/office/drawing/2014/main" id="{96696050-D9ED-4756-A81E-9DDF60C311CF}"/>
              </a:ext>
            </a:extLst>
          </p:cNvPr>
          <p:cNvSpPr txBox="1">
            <a:spLocks/>
          </p:cNvSpPr>
          <p:nvPr/>
        </p:nvSpPr>
        <p:spPr>
          <a:xfrm>
            <a:off x="348343" y="-13317"/>
            <a:ext cx="11495314" cy="700836"/>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a:solidFill>
                  <a:srgbClr val="0070C0"/>
                </a:solidFill>
              </a:rPr>
              <a:t>Supervised Learning –Data Augmentation</a:t>
            </a:r>
            <a:endParaRPr lang="en-US" dirty="0">
              <a:solidFill>
                <a:srgbClr val="0070C0"/>
              </a:solidFill>
            </a:endParaRPr>
          </a:p>
        </p:txBody>
      </p:sp>
      <p:sp>
        <p:nvSpPr>
          <p:cNvPr id="6" name="TextBox 5">
            <a:extLst>
              <a:ext uri="{FF2B5EF4-FFF2-40B4-BE49-F238E27FC236}">
                <a16:creationId xmlns:a16="http://schemas.microsoft.com/office/drawing/2014/main" id="{1C542DAB-1B69-4DBC-8689-B1C8568452BD}"/>
              </a:ext>
            </a:extLst>
          </p:cNvPr>
          <p:cNvSpPr txBox="1"/>
          <p:nvPr/>
        </p:nvSpPr>
        <p:spPr>
          <a:xfrm>
            <a:off x="3515113" y="1427567"/>
            <a:ext cx="40020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rgbClr val="0070C0"/>
                </a:solidFill>
                <a:effectLst/>
                <a:uLnTx/>
                <a:uFillTx/>
                <a:latin typeface="Calibri Light" panose="020F0302020204030204"/>
                <a:ea typeface="+mn-ea"/>
                <a:cs typeface="+mn-cs"/>
              </a:rPr>
              <a:t>Policy Bayesian optimization Search</a:t>
            </a:r>
            <a:endParaRPr kumimoji="0" lang="en-US" sz="2000" b="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DCB06A5-6661-42A4-8F6A-D2CEF147175D}"/>
              </a:ext>
            </a:extLst>
          </p:cNvPr>
          <p:cNvSpPr/>
          <p:nvPr/>
        </p:nvSpPr>
        <p:spPr>
          <a:xfrm>
            <a:off x="5136023" y="6098959"/>
            <a:ext cx="2505879" cy="369332"/>
          </a:xfrm>
          <a:prstGeom prst="rect">
            <a:avLst/>
          </a:prstGeom>
        </p:spPr>
        <p:txBody>
          <a:bodyPr wrap="none">
            <a:spAutoFit/>
          </a:bodyPr>
          <a:lstStyle/>
          <a:p>
            <a:r>
              <a:rPr lang="en-US" b="1" dirty="0">
                <a:solidFill>
                  <a:srgbClr val="FF0000"/>
                </a:solidFill>
              </a:rPr>
              <a:t>Fast</a:t>
            </a:r>
            <a:r>
              <a:rPr lang="en-US" b="1" dirty="0"/>
              <a:t> Auto Augmentation</a:t>
            </a:r>
          </a:p>
        </p:txBody>
      </p:sp>
    </p:spTree>
    <p:extLst>
      <p:ext uri="{BB962C8B-B14F-4D97-AF65-F5344CB8AC3E}">
        <p14:creationId xmlns:p14="http://schemas.microsoft.com/office/powerpoint/2010/main" val="169315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C24341-6F33-429A-AA16-B33C9FCD11A9}"/>
              </a:ext>
            </a:extLst>
          </p:cNvPr>
          <p:cNvSpPr txBox="1"/>
          <p:nvPr/>
        </p:nvSpPr>
        <p:spPr>
          <a:xfrm>
            <a:off x="6787465" y="1505085"/>
            <a:ext cx="5309800" cy="830997"/>
          </a:xfrm>
          <a:prstGeom prst="rect">
            <a:avLst/>
          </a:prstGeom>
          <a:noFill/>
        </p:spPr>
        <p:txBody>
          <a:bodyPr wrap="square" rtlCol="0">
            <a:spAutoFit/>
          </a:bodyPr>
          <a:lstStyle/>
          <a:p>
            <a:pPr lvl="0" algn="ctr">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Data Augmentation </a:t>
            </a:r>
            <a:r>
              <a:rPr lang="en-US" sz="2400" b="1" dirty="0">
                <a:solidFill>
                  <a:srgbClr val="0052D6"/>
                </a:solidFill>
              </a:rPr>
              <a:t>Overview</a:t>
            </a:r>
            <a:endPar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Supervised- Self Supervised</a:t>
            </a:r>
          </a:p>
        </p:txBody>
      </p:sp>
      <p:sp>
        <p:nvSpPr>
          <p:cNvPr id="5" name="TextBox 4">
            <a:extLst>
              <a:ext uri="{FF2B5EF4-FFF2-40B4-BE49-F238E27FC236}">
                <a16:creationId xmlns:a16="http://schemas.microsoft.com/office/drawing/2014/main" id="{88BA9844-6D6C-45B2-BFEB-6F7241638515}"/>
              </a:ext>
            </a:extLst>
          </p:cNvPr>
          <p:cNvSpPr txBox="1"/>
          <p:nvPr/>
        </p:nvSpPr>
        <p:spPr>
          <a:xfrm>
            <a:off x="978869" y="1577834"/>
            <a:ext cx="58085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Disentangle (Representation Learning)</a:t>
            </a:r>
          </a:p>
        </p:txBody>
      </p:sp>
      <p:sp>
        <p:nvSpPr>
          <p:cNvPr id="8" name="TextBox 7">
            <a:extLst>
              <a:ext uri="{FF2B5EF4-FFF2-40B4-BE49-F238E27FC236}">
                <a16:creationId xmlns:a16="http://schemas.microsoft.com/office/drawing/2014/main" id="{6B9F31C9-C91B-413E-A92F-DD950274A6A0}"/>
              </a:ext>
            </a:extLst>
          </p:cNvPr>
          <p:cNvSpPr txBox="1"/>
          <p:nvPr/>
        </p:nvSpPr>
        <p:spPr>
          <a:xfrm>
            <a:off x="847619" y="3677337"/>
            <a:ext cx="5450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Proposed Multi-Augmentation Strategies.</a:t>
            </a:r>
          </a:p>
        </p:txBody>
      </p:sp>
      <p:sp>
        <p:nvSpPr>
          <p:cNvPr id="11" name="TextBox 10">
            <a:extLst>
              <a:ext uri="{FF2B5EF4-FFF2-40B4-BE49-F238E27FC236}">
                <a16:creationId xmlns:a16="http://schemas.microsoft.com/office/drawing/2014/main" id="{D2B453BB-5F29-4B3B-ABCE-6B22898AB58D}"/>
              </a:ext>
            </a:extLst>
          </p:cNvPr>
          <p:cNvSpPr txBox="1"/>
          <p:nvPr/>
        </p:nvSpPr>
        <p:spPr>
          <a:xfrm>
            <a:off x="6787465" y="780573"/>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0052D6"/>
                </a:solidFill>
                <a:latin typeface="Calibri" panose="020F0502020204030204"/>
              </a:rPr>
              <a:t>2</a:t>
            </a: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a:t>
            </a:r>
          </a:p>
        </p:txBody>
      </p:sp>
      <p:sp>
        <p:nvSpPr>
          <p:cNvPr id="12" name="TextBox 11">
            <a:extLst>
              <a:ext uri="{FF2B5EF4-FFF2-40B4-BE49-F238E27FC236}">
                <a16:creationId xmlns:a16="http://schemas.microsoft.com/office/drawing/2014/main" id="{24319314-478C-438A-B8B4-FCFA6D485664}"/>
              </a:ext>
            </a:extLst>
          </p:cNvPr>
          <p:cNvSpPr txBox="1"/>
          <p:nvPr/>
        </p:nvSpPr>
        <p:spPr>
          <a:xfrm>
            <a:off x="889475" y="784951"/>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0052D6"/>
                </a:solidFill>
                <a:latin typeface="Calibri" panose="020F0502020204030204"/>
              </a:rPr>
              <a:t>1</a:t>
            </a: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a:t>
            </a:r>
          </a:p>
        </p:txBody>
      </p:sp>
      <p:sp>
        <p:nvSpPr>
          <p:cNvPr id="13" name="TextBox 12">
            <a:extLst>
              <a:ext uri="{FF2B5EF4-FFF2-40B4-BE49-F238E27FC236}">
                <a16:creationId xmlns:a16="http://schemas.microsoft.com/office/drawing/2014/main" id="{E7183EFE-37E1-4309-861A-26D89301A028}"/>
              </a:ext>
            </a:extLst>
          </p:cNvPr>
          <p:cNvSpPr txBox="1"/>
          <p:nvPr/>
        </p:nvSpPr>
        <p:spPr>
          <a:xfrm>
            <a:off x="889475" y="2787864"/>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3.</a:t>
            </a:r>
          </a:p>
        </p:txBody>
      </p:sp>
      <p:sp>
        <p:nvSpPr>
          <p:cNvPr id="14" name="TextBox 13">
            <a:extLst>
              <a:ext uri="{FF2B5EF4-FFF2-40B4-BE49-F238E27FC236}">
                <a16:creationId xmlns:a16="http://schemas.microsoft.com/office/drawing/2014/main" id="{32214684-34C9-45A9-BDBC-D6E064B7DB1C}"/>
              </a:ext>
            </a:extLst>
          </p:cNvPr>
          <p:cNvSpPr txBox="1"/>
          <p:nvPr/>
        </p:nvSpPr>
        <p:spPr>
          <a:xfrm>
            <a:off x="6593857" y="2877300"/>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4.</a:t>
            </a:r>
          </a:p>
        </p:txBody>
      </p:sp>
      <p:sp>
        <p:nvSpPr>
          <p:cNvPr id="16" name="Title 1">
            <a:extLst>
              <a:ext uri="{FF2B5EF4-FFF2-40B4-BE49-F238E27FC236}">
                <a16:creationId xmlns:a16="http://schemas.microsoft.com/office/drawing/2014/main" id="{95098C4E-A75C-4C9F-ACA1-7C9F1B87A5E6}"/>
              </a:ext>
            </a:extLst>
          </p:cNvPr>
          <p:cNvSpPr>
            <a:spLocks noGrp="1"/>
          </p:cNvSpPr>
          <p:nvPr>
            <p:ph type="title"/>
          </p:nvPr>
        </p:nvSpPr>
        <p:spPr>
          <a:xfrm>
            <a:off x="176587" y="158713"/>
            <a:ext cx="11577448" cy="500637"/>
          </a:xfrm>
        </p:spPr>
        <p:txBody>
          <a:bodyPr>
            <a:normAutofit fontScale="90000"/>
          </a:bodyPr>
          <a:lstStyle/>
          <a:p>
            <a:pPr algn="ctr"/>
            <a:r>
              <a:rPr lang="en-US" b="1" dirty="0">
                <a:solidFill>
                  <a:srgbClr val="0052D6"/>
                </a:solidFill>
              </a:rPr>
              <a:t>Proposed Content</a:t>
            </a:r>
          </a:p>
        </p:txBody>
      </p:sp>
      <p:sp>
        <p:nvSpPr>
          <p:cNvPr id="17" name="TextBox 16">
            <a:extLst>
              <a:ext uri="{FF2B5EF4-FFF2-40B4-BE49-F238E27FC236}">
                <a16:creationId xmlns:a16="http://schemas.microsoft.com/office/drawing/2014/main" id="{33AB4782-B445-4183-A624-02FA8799807F}"/>
              </a:ext>
            </a:extLst>
          </p:cNvPr>
          <p:cNvSpPr txBox="1"/>
          <p:nvPr/>
        </p:nvSpPr>
        <p:spPr>
          <a:xfrm>
            <a:off x="7420708" y="3672799"/>
            <a:ext cx="54507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rPr>
              <a:t>Proposals Method Pipeline</a:t>
            </a:r>
          </a:p>
        </p:txBody>
      </p:sp>
      <p:sp>
        <p:nvSpPr>
          <p:cNvPr id="15" name="TextBox 14">
            <a:extLst>
              <a:ext uri="{FF2B5EF4-FFF2-40B4-BE49-F238E27FC236}">
                <a16:creationId xmlns:a16="http://schemas.microsoft.com/office/drawing/2014/main" id="{4380C9BE-4B98-4B1A-A62F-138D251B6E70}"/>
              </a:ext>
            </a:extLst>
          </p:cNvPr>
          <p:cNvSpPr txBox="1"/>
          <p:nvPr/>
        </p:nvSpPr>
        <p:spPr>
          <a:xfrm>
            <a:off x="2813607" y="5476231"/>
            <a:ext cx="80881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52D6"/>
                </a:solidFill>
                <a:latin typeface="Calibri" panose="020F0502020204030204"/>
              </a:rPr>
              <a:t>Proposal Method Schedules – Expected Results </a:t>
            </a:r>
            <a:endParaRPr kumimoji="0" lang="en-US" sz="2400" b="1" i="0" u="none" strike="noStrike" kern="1200" cap="none" spc="0" normalizeH="0" baseline="0" noProof="0" dirty="0">
              <a:ln>
                <a:noFill/>
              </a:ln>
              <a:solidFill>
                <a:srgbClr val="0052D6"/>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6D26FE6-50E2-4FAF-BD85-E53EA4C2A32A}"/>
              </a:ext>
            </a:extLst>
          </p:cNvPr>
          <p:cNvSpPr txBox="1"/>
          <p:nvPr/>
        </p:nvSpPr>
        <p:spPr>
          <a:xfrm>
            <a:off x="2813607" y="4800783"/>
            <a:ext cx="16537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2D6"/>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208020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8DFB7-22A5-47F6-ABC6-5D8D7F0D2D01}"/>
              </a:ext>
            </a:extLst>
          </p:cNvPr>
          <p:cNvSpPr>
            <a:spLocks noGrp="1"/>
          </p:cNvSpPr>
          <p:nvPr>
            <p:ph idx="1"/>
          </p:nvPr>
        </p:nvSpPr>
        <p:spPr>
          <a:xfrm>
            <a:off x="348343" y="825623"/>
            <a:ext cx="11739239" cy="5495279"/>
          </a:xfrm>
        </p:spPr>
        <p:txBody>
          <a:bodyPr/>
          <a:lstStyle/>
          <a:p>
            <a:r>
              <a:rPr lang="en-US" b="1" dirty="0"/>
              <a:t>Auto Augmentation </a:t>
            </a:r>
          </a:p>
        </p:txBody>
      </p:sp>
      <p:sp>
        <p:nvSpPr>
          <p:cNvPr id="4" name="Title 1">
            <a:extLst>
              <a:ext uri="{FF2B5EF4-FFF2-40B4-BE49-F238E27FC236}">
                <a16:creationId xmlns:a16="http://schemas.microsoft.com/office/drawing/2014/main" id="{3A795D3D-683C-43E6-969C-07AC30C6BA58}"/>
              </a:ext>
            </a:extLst>
          </p:cNvPr>
          <p:cNvSpPr>
            <a:spLocks noGrp="1"/>
          </p:cNvSpPr>
          <p:nvPr>
            <p:ph type="title"/>
          </p:nvPr>
        </p:nvSpPr>
        <p:spPr>
          <a:xfrm>
            <a:off x="348343" y="18256"/>
            <a:ext cx="11495314" cy="700836"/>
          </a:xfrm>
        </p:spPr>
        <p:txBody>
          <a:bodyPr/>
          <a:lstStyle/>
          <a:p>
            <a:pPr algn="ctr"/>
            <a:r>
              <a:rPr lang="en-US" dirty="0">
                <a:solidFill>
                  <a:srgbClr val="0070C0"/>
                </a:solidFill>
              </a:rPr>
              <a:t>Supervised Learning –Data Augmentation</a:t>
            </a:r>
          </a:p>
        </p:txBody>
      </p:sp>
      <p:pic>
        <p:nvPicPr>
          <p:cNvPr id="2" name="Picture 1">
            <a:extLst>
              <a:ext uri="{FF2B5EF4-FFF2-40B4-BE49-F238E27FC236}">
                <a16:creationId xmlns:a16="http://schemas.microsoft.com/office/drawing/2014/main" id="{9B898D60-17CF-46BE-B4AE-F4AFBBB8D46B}"/>
              </a:ext>
            </a:extLst>
          </p:cNvPr>
          <p:cNvPicPr>
            <a:picLocks noChangeAspect="1"/>
          </p:cNvPicPr>
          <p:nvPr/>
        </p:nvPicPr>
        <p:blipFill>
          <a:blip r:embed="rId2"/>
          <a:stretch>
            <a:fillRect/>
          </a:stretch>
        </p:blipFill>
        <p:spPr>
          <a:xfrm>
            <a:off x="0" y="1979387"/>
            <a:ext cx="5639341" cy="2457320"/>
          </a:xfrm>
          <a:prstGeom prst="rect">
            <a:avLst/>
          </a:prstGeom>
        </p:spPr>
      </p:pic>
      <p:pic>
        <p:nvPicPr>
          <p:cNvPr id="5" name="Picture 4">
            <a:extLst>
              <a:ext uri="{FF2B5EF4-FFF2-40B4-BE49-F238E27FC236}">
                <a16:creationId xmlns:a16="http://schemas.microsoft.com/office/drawing/2014/main" id="{00602E72-F650-426A-ABBF-298234EFBB16}"/>
              </a:ext>
            </a:extLst>
          </p:cNvPr>
          <p:cNvPicPr>
            <a:picLocks noChangeAspect="1"/>
          </p:cNvPicPr>
          <p:nvPr/>
        </p:nvPicPr>
        <p:blipFill>
          <a:blip r:embed="rId3"/>
          <a:stretch>
            <a:fillRect/>
          </a:stretch>
        </p:blipFill>
        <p:spPr>
          <a:xfrm>
            <a:off x="6133900" y="1709653"/>
            <a:ext cx="5917988" cy="2727054"/>
          </a:xfrm>
          <a:prstGeom prst="rect">
            <a:avLst/>
          </a:prstGeom>
        </p:spPr>
      </p:pic>
      <p:sp>
        <p:nvSpPr>
          <p:cNvPr id="6" name="Rectangle 5">
            <a:extLst>
              <a:ext uri="{FF2B5EF4-FFF2-40B4-BE49-F238E27FC236}">
                <a16:creationId xmlns:a16="http://schemas.microsoft.com/office/drawing/2014/main" id="{9654873A-1AFF-44D4-BAEB-8B20DFA321FB}"/>
              </a:ext>
            </a:extLst>
          </p:cNvPr>
          <p:cNvSpPr/>
          <p:nvPr/>
        </p:nvSpPr>
        <p:spPr>
          <a:xfrm>
            <a:off x="6173604" y="4971399"/>
            <a:ext cx="587828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Neural Architecture Search with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Policy Gradient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Zoph</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 &amp; Le ICLR, 2017</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261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C66082A-19FE-4D89-A5AA-D2C5AF6D3C65}"/>
              </a:ext>
            </a:extLst>
          </p:cNvPr>
          <p:cNvSpPr/>
          <p:nvPr/>
        </p:nvSpPr>
        <p:spPr>
          <a:xfrm>
            <a:off x="4024193" y="2040198"/>
            <a:ext cx="1443568" cy="8475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5" name="TextBox 4">
            <a:extLst>
              <a:ext uri="{FF2B5EF4-FFF2-40B4-BE49-F238E27FC236}">
                <a16:creationId xmlns:a16="http://schemas.microsoft.com/office/drawing/2014/main" id="{BA4BED82-C1E8-4A75-8420-C3501F563590}"/>
              </a:ext>
            </a:extLst>
          </p:cNvPr>
          <p:cNvSpPr txBox="1"/>
          <p:nvPr/>
        </p:nvSpPr>
        <p:spPr>
          <a:xfrm>
            <a:off x="4058379" y="1652632"/>
            <a:ext cx="2279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RNN -- LSTM</a:t>
            </a:r>
          </a:p>
        </p:txBody>
      </p:sp>
      <p:sp>
        <p:nvSpPr>
          <p:cNvPr id="6" name="Rectangle 5">
            <a:extLst>
              <a:ext uri="{FF2B5EF4-FFF2-40B4-BE49-F238E27FC236}">
                <a16:creationId xmlns:a16="http://schemas.microsoft.com/office/drawing/2014/main" id="{01643E58-1144-46D6-A341-D69785E2C47B}"/>
              </a:ext>
            </a:extLst>
          </p:cNvPr>
          <p:cNvSpPr/>
          <p:nvPr/>
        </p:nvSpPr>
        <p:spPr>
          <a:xfrm>
            <a:off x="7141279" y="2030537"/>
            <a:ext cx="1318710" cy="85722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Trainer</a:t>
            </a:r>
          </a:p>
        </p:txBody>
      </p:sp>
      <p:cxnSp>
        <p:nvCxnSpPr>
          <p:cNvPr id="7" name="Straight Arrow Connector 6">
            <a:extLst>
              <a:ext uri="{FF2B5EF4-FFF2-40B4-BE49-F238E27FC236}">
                <a16:creationId xmlns:a16="http://schemas.microsoft.com/office/drawing/2014/main" id="{A682A27C-F3A6-4CFE-A548-4EF0CAE59B39}"/>
              </a:ext>
            </a:extLst>
          </p:cNvPr>
          <p:cNvCxnSpPr>
            <a:cxnSpLocks/>
            <a:stCxn id="4" idx="3"/>
          </p:cNvCxnSpPr>
          <p:nvPr/>
        </p:nvCxnSpPr>
        <p:spPr>
          <a:xfrm>
            <a:off x="5467761" y="2463981"/>
            <a:ext cx="16590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0876FF-23CD-465A-851B-9D669C6BA25D}"/>
              </a:ext>
            </a:extLst>
          </p:cNvPr>
          <p:cNvSpPr txBox="1"/>
          <p:nvPr/>
        </p:nvSpPr>
        <p:spPr>
          <a:xfrm>
            <a:off x="5408583" y="1767850"/>
            <a:ext cx="19687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Sample models A with probability p</a:t>
            </a:r>
          </a:p>
        </p:txBody>
      </p:sp>
      <p:sp>
        <p:nvSpPr>
          <p:cNvPr id="9" name="Oval 8">
            <a:extLst>
              <a:ext uri="{FF2B5EF4-FFF2-40B4-BE49-F238E27FC236}">
                <a16:creationId xmlns:a16="http://schemas.microsoft.com/office/drawing/2014/main" id="{9D1F2353-A4C6-46D3-B1DF-25F9807D1B0E}"/>
              </a:ext>
            </a:extLst>
          </p:cNvPr>
          <p:cNvSpPr/>
          <p:nvPr/>
        </p:nvSpPr>
        <p:spPr>
          <a:xfrm>
            <a:off x="6764079" y="3949089"/>
            <a:ext cx="2088289" cy="60770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Reward</a:t>
            </a:r>
          </a:p>
        </p:txBody>
      </p:sp>
      <p:cxnSp>
        <p:nvCxnSpPr>
          <p:cNvPr id="10" name="Straight Arrow Connector 9">
            <a:extLst>
              <a:ext uri="{FF2B5EF4-FFF2-40B4-BE49-F238E27FC236}">
                <a16:creationId xmlns:a16="http://schemas.microsoft.com/office/drawing/2014/main" id="{ECA22D01-6655-4F70-8D96-A8BABAB16489}"/>
              </a:ext>
            </a:extLst>
          </p:cNvPr>
          <p:cNvCxnSpPr>
            <a:cxnSpLocks/>
            <a:stCxn id="6" idx="2"/>
            <a:endCxn id="9" idx="0"/>
          </p:cNvCxnSpPr>
          <p:nvPr/>
        </p:nvCxnSpPr>
        <p:spPr>
          <a:xfrm>
            <a:off x="7800634" y="2887763"/>
            <a:ext cx="7590" cy="1061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DBFCE-4A80-4787-A5AA-537B79028A90}"/>
              </a:ext>
            </a:extLst>
          </p:cNvPr>
          <p:cNvSpPr txBox="1"/>
          <p:nvPr/>
        </p:nvSpPr>
        <p:spPr>
          <a:xfrm>
            <a:off x="7816645" y="3309185"/>
            <a:ext cx="10281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12" name="TextBox 11">
            <a:extLst>
              <a:ext uri="{FF2B5EF4-FFF2-40B4-BE49-F238E27FC236}">
                <a16:creationId xmlns:a16="http://schemas.microsoft.com/office/drawing/2014/main" id="{FE78A0EE-1631-4EAC-AF77-97074B42F733}"/>
              </a:ext>
            </a:extLst>
          </p:cNvPr>
          <p:cNvSpPr txBox="1"/>
          <p:nvPr/>
        </p:nvSpPr>
        <p:spPr>
          <a:xfrm>
            <a:off x="3915579" y="4473488"/>
            <a:ext cx="39010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Gradient of P and scale it by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update the controller</a:t>
            </a:r>
          </a:p>
        </p:txBody>
      </p:sp>
      <p:cxnSp>
        <p:nvCxnSpPr>
          <p:cNvPr id="14" name="Connector: Curved 13">
            <a:extLst>
              <a:ext uri="{FF2B5EF4-FFF2-40B4-BE49-F238E27FC236}">
                <a16:creationId xmlns:a16="http://schemas.microsoft.com/office/drawing/2014/main" id="{89509038-1FDD-4646-A90C-60E5D643C996}"/>
              </a:ext>
            </a:extLst>
          </p:cNvPr>
          <p:cNvCxnSpPr>
            <a:stCxn id="9" idx="2"/>
            <a:endCxn id="4" idx="2"/>
          </p:cNvCxnSpPr>
          <p:nvPr/>
        </p:nvCxnSpPr>
        <p:spPr>
          <a:xfrm rot="10800000">
            <a:off x="4745977" y="2887763"/>
            <a:ext cx="2018102" cy="1365180"/>
          </a:xfrm>
          <a:prstGeom prst="curvedConnector2">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E7E7E93-5808-4B02-B728-CF975836E222}"/>
              </a:ext>
            </a:extLst>
          </p:cNvPr>
          <p:cNvSpPr/>
          <p:nvPr/>
        </p:nvSpPr>
        <p:spPr>
          <a:xfrm>
            <a:off x="64752" y="-87640"/>
            <a:ext cx="5320174"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Reinforcement Learning Algorithm</a:t>
            </a:r>
          </a:p>
        </p:txBody>
      </p:sp>
      <p:sp>
        <p:nvSpPr>
          <p:cNvPr id="21" name="Arrow: Curved Down 20">
            <a:extLst>
              <a:ext uri="{FF2B5EF4-FFF2-40B4-BE49-F238E27FC236}">
                <a16:creationId xmlns:a16="http://schemas.microsoft.com/office/drawing/2014/main" id="{3C100496-E1D1-42B4-AB47-468A0C0B5C98}"/>
              </a:ext>
            </a:extLst>
          </p:cNvPr>
          <p:cNvSpPr/>
          <p:nvPr/>
        </p:nvSpPr>
        <p:spPr>
          <a:xfrm>
            <a:off x="4171310" y="784518"/>
            <a:ext cx="4136995" cy="415084"/>
          </a:xfrm>
          <a:prstGeom prst="curvedDownArrow">
            <a:avLst>
              <a:gd name="adj1" fmla="val 25000"/>
              <a:gd name="adj2" fmla="val 50000"/>
              <a:gd name="adj3" fmla="val 121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row: Curved Down 21">
            <a:extLst>
              <a:ext uri="{FF2B5EF4-FFF2-40B4-BE49-F238E27FC236}">
                <a16:creationId xmlns:a16="http://schemas.microsoft.com/office/drawing/2014/main" id="{D11BD93C-6860-4DF0-A66D-E76092395821}"/>
              </a:ext>
            </a:extLst>
          </p:cNvPr>
          <p:cNvSpPr/>
          <p:nvPr/>
        </p:nvSpPr>
        <p:spPr>
          <a:xfrm rot="10800000">
            <a:off x="4171310" y="5784080"/>
            <a:ext cx="4443306" cy="415084"/>
          </a:xfrm>
          <a:prstGeom prst="curvedDownArrow">
            <a:avLst>
              <a:gd name="adj1" fmla="val 25000"/>
              <a:gd name="adj2" fmla="val 78026"/>
              <a:gd name="adj3" fmla="val 25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FE25791-6A9E-4120-9188-E3389C6FD453}"/>
              </a:ext>
            </a:extLst>
          </p:cNvPr>
          <p:cNvSpPr/>
          <p:nvPr/>
        </p:nvSpPr>
        <p:spPr>
          <a:xfrm>
            <a:off x="64752" y="2781176"/>
            <a:ext cx="3761524" cy="194508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Iteration N times find the best </a:t>
            </a:r>
            <a:r>
              <a:rPr lang="en-US" b="1" dirty="0">
                <a:solidFill>
                  <a:srgbClr val="000000"/>
                </a:solidFill>
                <a:latin typeface="Lucida Grande"/>
              </a:rPr>
              <a:t>Policies</a:t>
            </a: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Lucida Grande"/>
              <a:ea typeface="+mn-ea"/>
              <a:cs typeface="+mn-cs"/>
            </a:endParaRPr>
          </a:p>
        </p:txBody>
      </p:sp>
    </p:spTree>
    <p:extLst>
      <p:ext uri="{BB962C8B-B14F-4D97-AF65-F5344CB8AC3E}">
        <p14:creationId xmlns:p14="http://schemas.microsoft.com/office/powerpoint/2010/main" val="3997432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7A8E9F-A7AD-4221-AA1B-FD2D6D580380}"/>
              </a:ext>
            </a:extLst>
          </p:cNvPr>
          <p:cNvSpPr txBox="1">
            <a:spLocks/>
          </p:cNvSpPr>
          <p:nvPr/>
        </p:nvSpPr>
        <p:spPr>
          <a:xfrm>
            <a:off x="906621" y="103392"/>
            <a:ext cx="10515600" cy="116077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Policy Strategy Auto Augmentation Data-Augmentation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Reinforcement Learning </a:t>
            </a:r>
          </a:p>
        </p:txBody>
      </p:sp>
      <p:pic>
        <p:nvPicPr>
          <p:cNvPr id="2" name="Picture 1">
            <a:extLst>
              <a:ext uri="{FF2B5EF4-FFF2-40B4-BE49-F238E27FC236}">
                <a16:creationId xmlns:a16="http://schemas.microsoft.com/office/drawing/2014/main" id="{185B7614-8CB4-4521-9D75-8F263EF2E857}"/>
              </a:ext>
            </a:extLst>
          </p:cNvPr>
          <p:cNvPicPr>
            <a:picLocks noChangeAspect="1"/>
          </p:cNvPicPr>
          <p:nvPr/>
        </p:nvPicPr>
        <p:blipFill>
          <a:blip r:embed="rId2"/>
          <a:stretch>
            <a:fillRect/>
          </a:stretch>
        </p:blipFill>
        <p:spPr>
          <a:xfrm>
            <a:off x="438539" y="1455574"/>
            <a:ext cx="10874775" cy="4384027"/>
          </a:xfrm>
          <a:prstGeom prst="rect">
            <a:avLst/>
          </a:prstGeom>
        </p:spPr>
      </p:pic>
    </p:spTree>
    <p:extLst>
      <p:ext uri="{BB962C8B-B14F-4D97-AF65-F5344CB8AC3E}">
        <p14:creationId xmlns:p14="http://schemas.microsoft.com/office/powerpoint/2010/main" val="3013072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EE35-5846-48C1-B797-1AABED13FC38}"/>
              </a:ext>
            </a:extLst>
          </p:cNvPr>
          <p:cNvSpPr>
            <a:spLocks noGrp="1"/>
          </p:cNvSpPr>
          <p:nvPr>
            <p:ph type="title"/>
          </p:nvPr>
        </p:nvSpPr>
        <p:spPr>
          <a:xfrm>
            <a:off x="1211062" y="2766218"/>
            <a:ext cx="10515600" cy="1325563"/>
          </a:xfrm>
        </p:spPr>
        <p:txBody>
          <a:bodyPr>
            <a:normAutofit/>
          </a:bodyPr>
          <a:lstStyle/>
          <a:p>
            <a:pPr algn="ctr"/>
            <a:r>
              <a:rPr lang="en-US" sz="6000" b="1" dirty="0"/>
              <a:t>Benchmark Methods</a:t>
            </a:r>
          </a:p>
        </p:txBody>
      </p:sp>
    </p:spTree>
    <p:extLst>
      <p:ext uri="{BB962C8B-B14F-4D97-AF65-F5344CB8AC3E}">
        <p14:creationId xmlns:p14="http://schemas.microsoft.com/office/powerpoint/2010/main" val="3921070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1270-E7ED-0C4A-831A-5E63C0A08D9B}"/>
              </a:ext>
            </a:extLst>
          </p:cNvPr>
          <p:cNvSpPr>
            <a:spLocks noGrp="1"/>
          </p:cNvSpPr>
          <p:nvPr>
            <p:ph type="title"/>
          </p:nvPr>
        </p:nvSpPr>
        <p:spPr>
          <a:xfrm>
            <a:off x="838200" y="187572"/>
            <a:ext cx="10515600" cy="753461"/>
          </a:xfrm>
        </p:spPr>
        <p:txBody>
          <a:bodyPr/>
          <a:lstStyle/>
          <a:p>
            <a:pPr algn="ctr"/>
            <a:r>
              <a:rPr lang="en-TW" dirty="0">
                <a:solidFill>
                  <a:srgbClr val="0070C0"/>
                </a:solidFill>
              </a:rPr>
              <a:t>Bench Mark Result These Strategies </a:t>
            </a:r>
          </a:p>
        </p:txBody>
      </p:sp>
      <p:pic>
        <p:nvPicPr>
          <p:cNvPr id="4" name="Picture 3">
            <a:extLst>
              <a:ext uri="{FF2B5EF4-FFF2-40B4-BE49-F238E27FC236}">
                <a16:creationId xmlns:a16="http://schemas.microsoft.com/office/drawing/2014/main" id="{D01DDD35-7615-499C-9302-83BAD800C883}"/>
              </a:ext>
            </a:extLst>
          </p:cNvPr>
          <p:cNvPicPr>
            <a:picLocks noChangeAspect="1"/>
          </p:cNvPicPr>
          <p:nvPr/>
        </p:nvPicPr>
        <p:blipFill>
          <a:blip r:embed="rId2"/>
          <a:stretch>
            <a:fillRect/>
          </a:stretch>
        </p:blipFill>
        <p:spPr>
          <a:xfrm>
            <a:off x="412163" y="1290684"/>
            <a:ext cx="10837873" cy="4027040"/>
          </a:xfrm>
          <a:prstGeom prst="rect">
            <a:avLst/>
          </a:prstGeom>
        </p:spPr>
      </p:pic>
      <p:sp>
        <p:nvSpPr>
          <p:cNvPr id="5" name="TextBox 4">
            <a:extLst>
              <a:ext uri="{FF2B5EF4-FFF2-40B4-BE49-F238E27FC236}">
                <a16:creationId xmlns:a16="http://schemas.microsoft.com/office/drawing/2014/main" id="{2DE73A9A-A35B-47AA-8B6B-B73580B0E4CF}"/>
              </a:ext>
            </a:extLst>
          </p:cNvPr>
          <p:cNvSpPr txBox="1"/>
          <p:nvPr/>
        </p:nvSpPr>
        <p:spPr>
          <a:xfrm>
            <a:off x="9525740" y="6081204"/>
            <a:ext cx="2006353" cy="369332"/>
          </a:xfrm>
          <a:prstGeom prst="rect">
            <a:avLst/>
          </a:prstGeom>
          <a:noFill/>
        </p:spPr>
        <p:txBody>
          <a:bodyPr wrap="square" rtlCol="0">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Image source</a:t>
            </a:r>
            <a:endParaRPr lang="en-US" dirty="0">
              <a:solidFill>
                <a:schemeClr val="bg1">
                  <a:lumMod val="65000"/>
                </a:schemeClr>
              </a:solidFill>
            </a:endParaRPr>
          </a:p>
        </p:txBody>
      </p:sp>
    </p:spTree>
    <p:extLst>
      <p:ext uri="{BB962C8B-B14F-4D97-AF65-F5344CB8AC3E}">
        <p14:creationId xmlns:p14="http://schemas.microsoft.com/office/powerpoint/2010/main" val="2306032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1264328" y="1341668"/>
            <a:ext cx="10515600" cy="4526471"/>
          </a:xfrm>
        </p:spPr>
        <p:txBody>
          <a:bodyPr>
            <a:normAutofit/>
          </a:bodyPr>
          <a:lstStyle/>
          <a:p>
            <a:pPr algn="ctr"/>
            <a:r>
              <a:rPr lang="en-US" sz="5400" b="1" dirty="0">
                <a:solidFill>
                  <a:srgbClr val="0070C0"/>
                </a:solidFill>
              </a:rPr>
              <a:t>1. What We Can Learn From Supervise Learning </a:t>
            </a:r>
            <a:r>
              <a:rPr lang="en-US" sz="5400" b="1" dirty="0">
                <a:solidFill>
                  <a:srgbClr val="FF0000"/>
                </a:solidFill>
              </a:rPr>
              <a:t>Searching</a:t>
            </a:r>
            <a:r>
              <a:rPr lang="en-US" sz="5400" b="1" dirty="0">
                <a:solidFill>
                  <a:srgbClr val="0070C0"/>
                </a:solidFill>
              </a:rPr>
              <a:t> Data Augmentation ???</a:t>
            </a:r>
          </a:p>
        </p:txBody>
      </p:sp>
    </p:spTree>
    <p:extLst>
      <p:ext uri="{BB962C8B-B14F-4D97-AF65-F5344CB8AC3E}">
        <p14:creationId xmlns:p14="http://schemas.microsoft.com/office/powerpoint/2010/main" val="3904797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1D1602-D86E-409A-87DD-3F8ABC523D96}"/>
              </a:ext>
            </a:extLst>
          </p:cNvPr>
          <p:cNvSpPr/>
          <p:nvPr/>
        </p:nvSpPr>
        <p:spPr>
          <a:xfrm>
            <a:off x="1162594" y="2689290"/>
            <a:ext cx="3362960" cy="2824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73489AF4-6EA9-4461-AB65-FB243F95BD21}"/>
              </a:ext>
            </a:extLst>
          </p:cNvPr>
          <p:cNvSpPr/>
          <p:nvPr/>
        </p:nvSpPr>
        <p:spPr>
          <a:xfrm>
            <a:off x="1574074" y="3060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19D39F8-21AD-4767-8B5A-30168CBE3C55}"/>
              </a:ext>
            </a:extLst>
          </p:cNvPr>
          <p:cNvSpPr/>
          <p:nvPr/>
        </p:nvSpPr>
        <p:spPr>
          <a:xfrm>
            <a:off x="2778034" y="3039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843D1913-6F13-46B3-B7CA-C5B49B145C9F}"/>
              </a:ext>
            </a:extLst>
          </p:cNvPr>
          <p:cNvSpPr/>
          <p:nvPr/>
        </p:nvSpPr>
        <p:spPr>
          <a:xfrm>
            <a:off x="3981994" y="3060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6D5FDB5F-364F-4A45-8C2F-06FD25C2D237}"/>
              </a:ext>
            </a:extLst>
          </p:cNvPr>
          <p:cNvSpPr/>
          <p:nvPr/>
        </p:nvSpPr>
        <p:spPr>
          <a:xfrm>
            <a:off x="3981994" y="40761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71F538D2-D2B4-4EB7-B517-4FA4BE09835A}"/>
              </a:ext>
            </a:extLst>
          </p:cNvPr>
          <p:cNvSpPr/>
          <p:nvPr/>
        </p:nvSpPr>
        <p:spPr>
          <a:xfrm>
            <a:off x="2778034" y="4055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141A085-679C-4FBE-AD58-B57539781D7D}"/>
              </a:ext>
            </a:extLst>
          </p:cNvPr>
          <p:cNvSpPr/>
          <p:nvPr/>
        </p:nvSpPr>
        <p:spPr>
          <a:xfrm>
            <a:off x="1574074" y="4101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45CDA1A-26FE-46B2-BE4C-FF5804FF7EB5}"/>
              </a:ext>
            </a:extLst>
          </p:cNvPr>
          <p:cNvSpPr/>
          <p:nvPr/>
        </p:nvSpPr>
        <p:spPr>
          <a:xfrm>
            <a:off x="2778034" y="494735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0A6CCEC-1390-4D0B-8704-19D321F739D2}"/>
              </a:ext>
            </a:extLst>
          </p:cNvPr>
          <p:cNvSpPr/>
          <p:nvPr/>
        </p:nvSpPr>
        <p:spPr>
          <a:xfrm>
            <a:off x="1574074" y="4944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B446D53-47A5-4DFB-9756-7772392FDF6F}"/>
              </a:ext>
            </a:extLst>
          </p:cNvPr>
          <p:cNvSpPr/>
          <p:nvPr/>
        </p:nvSpPr>
        <p:spPr>
          <a:xfrm>
            <a:off x="3981994" y="496767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F9D25558-E478-40F6-A0F7-A0A483628177}"/>
              </a:ext>
            </a:extLst>
          </p:cNvPr>
          <p:cNvPicPr>
            <a:picLocks noChangeAspect="1"/>
          </p:cNvPicPr>
          <p:nvPr/>
        </p:nvPicPr>
        <p:blipFill rotWithShape="1">
          <a:blip r:embed="rId2"/>
          <a:srcRect l="13224" r="14290" b="14616"/>
          <a:stretch/>
        </p:blipFill>
        <p:spPr>
          <a:xfrm>
            <a:off x="1162594" y="1227303"/>
            <a:ext cx="3362960" cy="1431507"/>
          </a:xfrm>
          <a:prstGeom prst="rect">
            <a:avLst/>
          </a:prstGeom>
        </p:spPr>
      </p:pic>
      <p:pic>
        <p:nvPicPr>
          <p:cNvPr id="25" name="Picture 24">
            <a:extLst>
              <a:ext uri="{FF2B5EF4-FFF2-40B4-BE49-F238E27FC236}">
                <a16:creationId xmlns:a16="http://schemas.microsoft.com/office/drawing/2014/main" id="{0680B06A-8197-4D33-B618-2A7DFFC8C894}"/>
              </a:ext>
            </a:extLst>
          </p:cNvPr>
          <p:cNvPicPr>
            <a:picLocks noChangeAspect="1"/>
          </p:cNvPicPr>
          <p:nvPr/>
        </p:nvPicPr>
        <p:blipFill rotWithShape="1">
          <a:blip r:embed="rId2"/>
          <a:srcRect l="13224" r="14290" b="14616"/>
          <a:stretch/>
        </p:blipFill>
        <p:spPr>
          <a:xfrm>
            <a:off x="6933474" y="1146023"/>
            <a:ext cx="3362960" cy="1431507"/>
          </a:xfrm>
          <a:prstGeom prst="rect">
            <a:avLst/>
          </a:prstGeom>
        </p:spPr>
      </p:pic>
      <p:sp>
        <p:nvSpPr>
          <p:cNvPr id="26" name="Rectangle 25">
            <a:extLst>
              <a:ext uri="{FF2B5EF4-FFF2-40B4-BE49-F238E27FC236}">
                <a16:creationId xmlns:a16="http://schemas.microsoft.com/office/drawing/2014/main" id="{25F45042-125A-4A9F-9284-4E98EBB3EA36}"/>
              </a:ext>
            </a:extLst>
          </p:cNvPr>
          <p:cNvSpPr/>
          <p:nvPr/>
        </p:nvSpPr>
        <p:spPr>
          <a:xfrm>
            <a:off x="6933474" y="2770570"/>
            <a:ext cx="3362960" cy="2824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651BE32D-5EF1-4A04-8B38-9C60D9989DCC}"/>
              </a:ext>
            </a:extLst>
          </p:cNvPr>
          <p:cNvSpPr/>
          <p:nvPr/>
        </p:nvSpPr>
        <p:spPr>
          <a:xfrm>
            <a:off x="7035075" y="332937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AC297151-E1C6-471A-8AF7-A77483E1BAE9}"/>
              </a:ext>
            </a:extLst>
          </p:cNvPr>
          <p:cNvSpPr/>
          <p:nvPr/>
        </p:nvSpPr>
        <p:spPr>
          <a:xfrm>
            <a:off x="8350794" y="3141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72D0A35D-A748-4EDC-9A74-F8AA8FE21B9F}"/>
              </a:ext>
            </a:extLst>
          </p:cNvPr>
          <p:cNvSpPr/>
          <p:nvPr/>
        </p:nvSpPr>
        <p:spPr>
          <a:xfrm>
            <a:off x="9752874" y="3141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E1AC77E5-4AEC-42E3-880F-EBDB915D36FE}"/>
              </a:ext>
            </a:extLst>
          </p:cNvPr>
          <p:cNvSpPr/>
          <p:nvPr/>
        </p:nvSpPr>
        <p:spPr>
          <a:xfrm>
            <a:off x="9752874" y="4157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AF9993A5-2EFA-4004-B042-7F82DDCB3619}"/>
              </a:ext>
            </a:extLst>
          </p:cNvPr>
          <p:cNvSpPr/>
          <p:nvPr/>
        </p:nvSpPr>
        <p:spPr>
          <a:xfrm>
            <a:off x="8876574" y="39034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B0F5055C-F10B-4D99-BF8E-94477D374115}"/>
              </a:ext>
            </a:extLst>
          </p:cNvPr>
          <p:cNvSpPr/>
          <p:nvPr/>
        </p:nvSpPr>
        <p:spPr>
          <a:xfrm>
            <a:off x="7852954" y="4101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A836B0D9-6EE2-4B0D-89AF-2D6B2E34621B}"/>
              </a:ext>
            </a:extLst>
          </p:cNvPr>
          <p:cNvSpPr/>
          <p:nvPr/>
        </p:nvSpPr>
        <p:spPr>
          <a:xfrm>
            <a:off x="8345714" y="511753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B33D2128-DEF7-4ACF-9FF4-9AF5F4C36B0E}"/>
              </a:ext>
            </a:extLst>
          </p:cNvPr>
          <p:cNvSpPr/>
          <p:nvPr/>
        </p:nvSpPr>
        <p:spPr>
          <a:xfrm>
            <a:off x="7543074" y="502609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83E4DB21-593A-4C4A-BA43-31628A35D96A}"/>
              </a:ext>
            </a:extLst>
          </p:cNvPr>
          <p:cNvSpPr/>
          <p:nvPr/>
        </p:nvSpPr>
        <p:spPr>
          <a:xfrm>
            <a:off x="9262654" y="4944810"/>
            <a:ext cx="396240" cy="396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7C0753C1-AB5E-4ADD-BD33-4A215352EC2C}"/>
              </a:ext>
            </a:extLst>
          </p:cNvPr>
          <p:cNvSpPr/>
          <p:nvPr/>
        </p:nvSpPr>
        <p:spPr>
          <a:xfrm>
            <a:off x="1502954" y="1227303"/>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13D0933C-49AB-4311-B635-437F633924A3}"/>
              </a:ext>
            </a:extLst>
          </p:cNvPr>
          <p:cNvSpPr/>
          <p:nvPr/>
        </p:nvSpPr>
        <p:spPr>
          <a:xfrm>
            <a:off x="2778034" y="1486909"/>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F5C1AFF0-9184-4DE0-9A38-31AE1FE1572E}"/>
              </a:ext>
            </a:extLst>
          </p:cNvPr>
          <p:cNvSpPr/>
          <p:nvPr/>
        </p:nvSpPr>
        <p:spPr>
          <a:xfrm>
            <a:off x="4020094" y="1183162"/>
            <a:ext cx="396240" cy="39624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AB5E9333-79BD-46D3-B4D4-E0B11346BA99}"/>
              </a:ext>
            </a:extLst>
          </p:cNvPr>
          <p:cNvSpPr/>
          <p:nvPr/>
        </p:nvSpPr>
        <p:spPr>
          <a:xfrm>
            <a:off x="7008404" y="1146023"/>
            <a:ext cx="327660" cy="32766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46B691F2-5184-4737-9E93-BD286BF7EF77}"/>
              </a:ext>
            </a:extLst>
          </p:cNvPr>
          <p:cNvSpPr/>
          <p:nvPr/>
        </p:nvSpPr>
        <p:spPr>
          <a:xfrm>
            <a:off x="8480334" y="1457917"/>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BD60C225-461C-41FC-A2E4-04533F47C66A}"/>
              </a:ext>
            </a:extLst>
          </p:cNvPr>
          <p:cNvSpPr/>
          <p:nvPr/>
        </p:nvSpPr>
        <p:spPr>
          <a:xfrm>
            <a:off x="9801134" y="1090669"/>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2817839A-481C-4DDD-B71E-75966C788E9E}"/>
              </a:ext>
            </a:extLst>
          </p:cNvPr>
          <p:cNvSpPr/>
          <p:nvPr/>
        </p:nvSpPr>
        <p:spPr>
          <a:xfrm>
            <a:off x="7644674" y="1352290"/>
            <a:ext cx="327660" cy="32766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FDD0B106-7885-49CD-9F9F-917713F91805}"/>
              </a:ext>
            </a:extLst>
          </p:cNvPr>
          <p:cNvSpPr/>
          <p:nvPr/>
        </p:nvSpPr>
        <p:spPr>
          <a:xfrm>
            <a:off x="7972334" y="1983697"/>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495066A-7F80-447F-A9C2-E9EB328D3B72}"/>
              </a:ext>
            </a:extLst>
          </p:cNvPr>
          <p:cNvSpPr/>
          <p:nvPr/>
        </p:nvSpPr>
        <p:spPr>
          <a:xfrm>
            <a:off x="9256614" y="1744936"/>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3BB826C3-DC0D-4154-BED9-708106B4128C}"/>
              </a:ext>
            </a:extLst>
          </p:cNvPr>
          <p:cNvCxnSpPr>
            <a:cxnSpLocks/>
          </p:cNvCxnSpPr>
          <p:nvPr/>
        </p:nvCxnSpPr>
        <p:spPr>
          <a:xfrm flipV="1">
            <a:off x="8170454" y="2577530"/>
            <a:ext cx="0" cy="155086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BC4E89-E507-4C69-9DE6-C126AB6F1E55}"/>
              </a:ext>
            </a:extLst>
          </p:cNvPr>
          <p:cNvCxnSpPr>
            <a:cxnSpLocks/>
            <a:stCxn id="34" idx="0"/>
          </p:cNvCxnSpPr>
          <p:nvPr/>
        </p:nvCxnSpPr>
        <p:spPr>
          <a:xfrm flipV="1">
            <a:off x="7741194" y="3673344"/>
            <a:ext cx="0" cy="135274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14AF2D-6E13-401C-B3D5-631406C8BB22}"/>
              </a:ext>
            </a:extLst>
          </p:cNvPr>
          <p:cNvCxnSpPr>
            <a:cxnSpLocks/>
          </p:cNvCxnSpPr>
          <p:nvPr/>
        </p:nvCxnSpPr>
        <p:spPr>
          <a:xfrm flipV="1">
            <a:off x="7206524" y="2577530"/>
            <a:ext cx="0" cy="72136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C881D89-A129-44B2-8AE5-34FC45457FCA}"/>
              </a:ext>
            </a:extLst>
          </p:cNvPr>
          <p:cNvCxnSpPr>
            <a:cxnSpLocks/>
          </p:cNvCxnSpPr>
          <p:nvPr/>
        </p:nvCxnSpPr>
        <p:spPr>
          <a:xfrm flipV="1">
            <a:off x="9430294" y="3393944"/>
            <a:ext cx="0" cy="155086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883771-68AC-4F11-9BE2-AD6FD3F2DD34}"/>
              </a:ext>
            </a:extLst>
          </p:cNvPr>
          <p:cNvCxnSpPr>
            <a:cxnSpLocks/>
          </p:cNvCxnSpPr>
          <p:nvPr/>
        </p:nvCxnSpPr>
        <p:spPr>
          <a:xfrm flipV="1">
            <a:off x="8485414" y="3775677"/>
            <a:ext cx="0" cy="1352746"/>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2B7D6B-7AF5-4BAA-A429-E40E768E0E7D}"/>
              </a:ext>
            </a:extLst>
          </p:cNvPr>
          <p:cNvCxnSpPr>
            <a:cxnSpLocks/>
          </p:cNvCxnSpPr>
          <p:nvPr/>
        </p:nvCxnSpPr>
        <p:spPr>
          <a:xfrm flipV="1">
            <a:off x="8567964" y="2504944"/>
            <a:ext cx="0" cy="72136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4AE7D6E-1BF2-4939-BEE3-B826AFD2E4F8}"/>
              </a:ext>
            </a:extLst>
          </p:cNvPr>
          <p:cNvCxnSpPr>
            <a:cxnSpLocks/>
          </p:cNvCxnSpPr>
          <p:nvPr/>
        </p:nvCxnSpPr>
        <p:spPr>
          <a:xfrm flipV="1">
            <a:off x="9054374" y="2770570"/>
            <a:ext cx="0" cy="1160233"/>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03CD02E-C25A-499C-8E45-4ECC45B1C1DE}"/>
              </a:ext>
            </a:extLst>
          </p:cNvPr>
          <p:cNvCxnSpPr>
            <a:cxnSpLocks/>
          </p:cNvCxnSpPr>
          <p:nvPr/>
        </p:nvCxnSpPr>
        <p:spPr>
          <a:xfrm flipV="1">
            <a:off x="9958614" y="3725610"/>
            <a:ext cx="0" cy="454114"/>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860996-6036-4ED5-8F8D-04F210A47B28}"/>
              </a:ext>
            </a:extLst>
          </p:cNvPr>
          <p:cNvCxnSpPr>
            <a:cxnSpLocks/>
          </p:cNvCxnSpPr>
          <p:nvPr/>
        </p:nvCxnSpPr>
        <p:spPr>
          <a:xfrm flipV="1">
            <a:off x="9938294" y="2689290"/>
            <a:ext cx="0" cy="454114"/>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8FB8793-1C70-4439-971A-FEC71189387F}"/>
              </a:ext>
            </a:extLst>
          </p:cNvPr>
          <p:cNvSpPr/>
          <p:nvPr/>
        </p:nvSpPr>
        <p:spPr>
          <a:xfrm>
            <a:off x="9544594" y="1304556"/>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7AC49216-CC39-4F89-8D57-27CAAE65ED09}"/>
              </a:ext>
            </a:extLst>
          </p:cNvPr>
          <p:cNvSpPr/>
          <p:nvPr/>
        </p:nvSpPr>
        <p:spPr>
          <a:xfrm>
            <a:off x="8827834" y="1722170"/>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2D43A17A-0263-4A4C-8F69-2CB01F4C22A9}"/>
              </a:ext>
            </a:extLst>
          </p:cNvPr>
          <p:cNvSpPr/>
          <p:nvPr/>
        </p:nvSpPr>
        <p:spPr>
          <a:xfrm>
            <a:off x="8261964" y="1689103"/>
            <a:ext cx="328620" cy="328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6" name="Straight Arrow Connector 65">
            <a:extLst>
              <a:ext uri="{FF2B5EF4-FFF2-40B4-BE49-F238E27FC236}">
                <a16:creationId xmlns:a16="http://schemas.microsoft.com/office/drawing/2014/main" id="{8A7A9022-41A0-44A8-8F08-7BF2418B74F9}"/>
              </a:ext>
            </a:extLst>
          </p:cNvPr>
          <p:cNvCxnSpPr>
            <a:cxnSpLocks/>
          </p:cNvCxnSpPr>
          <p:nvPr/>
        </p:nvCxnSpPr>
        <p:spPr>
          <a:xfrm flipV="1">
            <a:off x="1801404" y="2658810"/>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17C08498-4184-4D97-BAFB-95C77F6709CF}"/>
              </a:ext>
            </a:extLst>
          </p:cNvPr>
          <p:cNvSpPr/>
          <p:nvPr/>
        </p:nvSpPr>
        <p:spPr>
          <a:xfrm>
            <a:off x="1502954" y="3039810"/>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Straight Arrow Connector 68">
            <a:extLst>
              <a:ext uri="{FF2B5EF4-FFF2-40B4-BE49-F238E27FC236}">
                <a16:creationId xmlns:a16="http://schemas.microsoft.com/office/drawing/2014/main" id="{7B1750B5-87D7-436A-BF3C-A9E5E60C2E91}"/>
              </a:ext>
            </a:extLst>
          </p:cNvPr>
          <p:cNvCxnSpPr>
            <a:cxnSpLocks/>
          </p:cNvCxnSpPr>
          <p:nvPr/>
        </p:nvCxnSpPr>
        <p:spPr>
          <a:xfrm flipV="1">
            <a:off x="3010444" y="2539430"/>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1A13C8BE-3733-4299-B30C-D6F833B9BB8C}"/>
              </a:ext>
            </a:extLst>
          </p:cNvPr>
          <p:cNvSpPr/>
          <p:nvPr/>
        </p:nvSpPr>
        <p:spPr>
          <a:xfrm>
            <a:off x="2711994" y="2920430"/>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a:extLst>
              <a:ext uri="{FF2B5EF4-FFF2-40B4-BE49-F238E27FC236}">
                <a16:creationId xmlns:a16="http://schemas.microsoft.com/office/drawing/2014/main" id="{284FA282-739B-4A7B-84ED-E22A07615221}"/>
              </a:ext>
            </a:extLst>
          </p:cNvPr>
          <p:cNvCxnSpPr>
            <a:cxnSpLocks/>
          </p:cNvCxnSpPr>
          <p:nvPr/>
        </p:nvCxnSpPr>
        <p:spPr>
          <a:xfrm flipV="1">
            <a:off x="4230278" y="2510416"/>
            <a:ext cx="0" cy="38100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5F451462-2306-4FA0-B220-348EBFD12A92}"/>
              </a:ext>
            </a:extLst>
          </p:cNvPr>
          <p:cNvSpPr/>
          <p:nvPr/>
        </p:nvSpPr>
        <p:spPr>
          <a:xfrm>
            <a:off x="3931828" y="2891416"/>
            <a:ext cx="530861" cy="24739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DB8E1C90-DD99-4B65-A799-5447EF4A6E61}"/>
              </a:ext>
            </a:extLst>
          </p:cNvPr>
          <p:cNvSpPr txBox="1"/>
          <p:nvPr/>
        </p:nvSpPr>
        <p:spPr>
          <a:xfrm>
            <a:off x="1899194" y="5930628"/>
            <a:ext cx="2727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74" name="TextBox 73">
            <a:extLst>
              <a:ext uri="{FF2B5EF4-FFF2-40B4-BE49-F238E27FC236}">
                <a16:creationId xmlns:a16="http://schemas.microsoft.com/office/drawing/2014/main" id="{811F9DE6-FFB9-4369-9A4F-0C91D0AE5FD6}"/>
              </a:ext>
            </a:extLst>
          </p:cNvPr>
          <p:cNvSpPr txBox="1"/>
          <p:nvPr/>
        </p:nvSpPr>
        <p:spPr>
          <a:xfrm>
            <a:off x="7852954" y="5892984"/>
            <a:ext cx="2727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2" name="Oval 1">
            <a:extLst>
              <a:ext uri="{FF2B5EF4-FFF2-40B4-BE49-F238E27FC236}">
                <a16:creationId xmlns:a16="http://schemas.microsoft.com/office/drawing/2014/main" id="{05B3C363-0BF9-4E84-85A2-61EC76B6E847}"/>
              </a:ext>
            </a:extLst>
          </p:cNvPr>
          <p:cNvSpPr/>
          <p:nvPr/>
        </p:nvSpPr>
        <p:spPr>
          <a:xfrm>
            <a:off x="3532791" y="2213480"/>
            <a:ext cx="382527" cy="3604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5CDBC02D-FC37-4500-A3C9-D8F9DF6BDD6E}"/>
              </a:ext>
            </a:extLst>
          </p:cNvPr>
          <p:cNvSpPr/>
          <p:nvPr/>
        </p:nvSpPr>
        <p:spPr>
          <a:xfrm>
            <a:off x="9309360" y="2206180"/>
            <a:ext cx="382527" cy="3604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5A88080-06B1-431D-B22F-56370E2CFE1E}"/>
              </a:ext>
            </a:extLst>
          </p:cNvPr>
          <p:cNvSpPr/>
          <p:nvPr/>
        </p:nvSpPr>
        <p:spPr>
          <a:xfrm>
            <a:off x="5502" y="-120896"/>
            <a:ext cx="6570838" cy="833433"/>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1. Handcrafted Vs Random Search Strategy</a:t>
            </a:r>
          </a:p>
        </p:txBody>
      </p:sp>
    </p:spTree>
    <p:extLst>
      <p:ext uri="{BB962C8B-B14F-4D97-AF65-F5344CB8AC3E}">
        <p14:creationId xmlns:p14="http://schemas.microsoft.com/office/powerpoint/2010/main" val="46719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0" grpId="0" animBg="1"/>
      <p:bldP spid="27" grpId="0" animBg="1"/>
      <p:bldP spid="28" grpId="0" animBg="1"/>
      <p:bldP spid="29" grpId="0" animBg="1"/>
      <p:bldP spid="30" grpId="0" animBg="1"/>
      <p:bldP spid="31" grpId="0" animBg="1"/>
      <p:bldP spid="32" grpId="0" animBg="1"/>
      <p:bldP spid="33" grpId="0" animBg="1"/>
      <p:bldP spid="34" grpId="0" animBg="1"/>
      <p:bldP spid="35" grpId="0" animBg="1"/>
      <p:bldP spid="38" grpId="0" animBg="1"/>
      <p:bldP spid="39" grpId="0" animBg="1"/>
      <p:bldP spid="40" grpId="0" animBg="1"/>
      <p:bldP spid="41" grpId="0" animBg="1"/>
      <p:bldP spid="42" grpId="0" animBg="1"/>
      <p:bldP spid="43" grpId="0" animBg="1"/>
      <p:bldP spid="44" grpId="0" animBg="1"/>
      <p:bldP spid="45" grpId="0" animBg="1"/>
      <p:bldP spid="46" grpId="0" animBg="1"/>
      <p:bldP spid="63" grpId="0" animBg="1"/>
      <p:bldP spid="64" grpId="0" animBg="1"/>
      <p:bldP spid="65" grpId="0" animBg="1"/>
      <p:bldP spid="68" grpId="0" animBg="1"/>
      <p:bldP spid="70" grpId="0" animBg="1"/>
      <p:bldP spid="72" grpId="0" animBg="1"/>
      <p:bldP spid="2"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F20982-B1F1-447D-B324-7793A14CAA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3875" y="1605380"/>
            <a:ext cx="4897050" cy="4351338"/>
          </a:xfrm>
        </p:spPr>
      </p:pic>
      <p:pic>
        <p:nvPicPr>
          <p:cNvPr id="9" name="Picture 8">
            <a:extLst>
              <a:ext uri="{FF2B5EF4-FFF2-40B4-BE49-F238E27FC236}">
                <a16:creationId xmlns:a16="http://schemas.microsoft.com/office/drawing/2014/main" id="{9E08A6C2-020D-4908-90B0-638A342E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 y="1784854"/>
            <a:ext cx="4693347" cy="4171864"/>
          </a:xfrm>
          <a:prstGeom prst="rect">
            <a:avLst/>
          </a:prstGeom>
        </p:spPr>
      </p:pic>
      <p:pic>
        <p:nvPicPr>
          <p:cNvPr id="7" name="Picture 6">
            <a:extLst>
              <a:ext uri="{FF2B5EF4-FFF2-40B4-BE49-F238E27FC236}">
                <a16:creationId xmlns:a16="http://schemas.microsoft.com/office/drawing/2014/main" id="{42BC9162-EBBB-4186-B3E3-7E56C765C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778" y="1784854"/>
            <a:ext cx="4354870" cy="3935123"/>
          </a:xfrm>
          <a:prstGeom prst="rect">
            <a:avLst/>
          </a:prstGeom>
        </p:spPr>
      </p:pic>
      <p:sp>
        <p:nvSpPr>
          <p:cNvPr id="10" name="TextBox 9">
            <a:extLst>
              <a:ext uri="{FF2B5EF4-FFF2-40B4-BE49-F238E27FC236}">
                <a16:creationId xmlns:a16="http://schemas.microsoft.com/office/drawing/2014/main" id="{9822E953-52DC-44A0-B4C7-E30478B3926D}"/>
              </a:ext>
            </a:extLst>
          </p:cNvPr>
          <p:cNvSpPr txBox="1"/>
          <p:nvPr/>
        </p:nvSpPr>
        <p:spPr>
          <a:xfrm>
            <a:off x="1064129" y="129418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Grid Search</a:t>
            </a:r>
          </a:p>
        </p:txBody>
      </p:sp>
      <p:sp>
        <p:nvSpPr>
          <p:cNvPr id="11" name="TextBox 10">
            <a:extLst>
              <a:ext uri="{FF2B5EF4-FFF2-40B4-BE49-F238E27FC236}">
                <a16:creationId xmlns:a16="http://schemas.microsoft.com/office/drawing/2014/main" id="{2DB8C734-C0CE-4BCD-A429-7A8F0D4C0784}"/>
              </a:ext>
            </a:extLst>
          </p:cNvPr>
          <p:cNvSpPr txBox="1"/>
          <p:nvPr/>
        </p:nvSpPr>
        <p:spPr>
          <a:xfrm>
            <a:off x="4637361" y="120741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Random Search</a:t>
            </a:r>
          </a:p>
        </p:txBody>
      </p:sp>
      <p:sp>
        <p:nvSpPr>
          <p:cNvPr id="12" name="TextBox 11">
            <a:extLst>
              <a:ext uri="{FF2B5EF4-FFF2-40B4-BE49-F238E27FC236}">
                <a16:creationId xmlns:a16="http://schemas.microsoft.com/office/drawing/2014/main" id="{B3913F8E-EED7-4D98-BAA1-F0C51CF65B84}"/>
              </a:ext>
            </a:extLst>
          </p:cNvPr>
          <p:cNvSpPr txBox="1"/>
          <p:nvPr/>
        </p:nvSpPr>
        <p:spPr>
          <a:xfrm>
            <a:off x="8666153" y="1207414"/>
            <a:ext cx="3793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Bayesian Optimization</a:t>
            </a:r>
          </a:p>
        </p:txBody>
      </p:sp>
      <p:sp>
        <p:nvSpPr>
          <p:cNvPr id="2" name="TextBox 1">
            <a:extLst>
              <a:ext uri="{FF2B5EF4-FFF2-40B4-BE49-F238E27FC236}">
                <a16:creationId xmlns:a16="http://schemas.microsoft.com/office/drawing/2014/main" id="{4D7AB36F-B9C0-4AC6-8B89-E5D8B8C73708}"/>
              </a:ext>
            </a:extLst>
          </p:cNvPr>
          <p:cNvSpPr txBox="1"/>
          <p:nvPr/>
        </p:nvSpPr>
        <p:spPr>
          <a:xfrm>
            <a:off x="5049223" y="6279501"/>
            <a:ext cx="2612573" cy="3825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rPr>
              <a:t>Image source: </a:t>
            </a: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Link access</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9388AA24-131C-4804-B566-60228178936D}"/>
              </a:ext>
            </a:extLst>
          </p:cNvPr>
          <p:cNvSpPr>
            <a:spLocks noGrp="1"/>
          </p:cNvSpPr>
          <p:nvPr>
            <p:ph type="title"/>
          </p:nvPr>
        </p:nvSpPr>
        <p:spPr>
          <a:xfrm>
            <a:off x="0" y="24818"/>
            <a:ext cx="12120465" cy="731789"/>
          </a:xfrm>
        </p:spPr>
        <p:txBody>
          <a:bodyPr>
            <a:noAutofit/>
          </a:bodyPr>
          <a:lstStyle/>
          <a:p>
            <a:pPr algn="ctr"/>
            <a:r>
              <a:rPr lang="en-US" sz="3400" b="1" dirty="0"/>
              <a:t>Comparison Bayesian Optimization vs Grid and Random Search</a:t>
            </a:r>
          </a:p>
        </p:txBody>
      </p:sp>
    </p:spTree>
    <p:extLst>
      <p:ext uri="{BB962C8B-B14F-4D97-AF65-F5344CB8AC3E}">
        <p14:creationId xmlns:p14="http://schemas.microsoft.com/office/powerpoint/2010/main" val="358046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1264328" y="1341668"/>
            <a:ext cx="10515600" cy="4526471"/>
          </a:xfrm>
        </p:spPr>
        <p:txBody>
          <a:bodyPr>
            <a:normAutofit/>
          </a:bodyPr>
          <a:lstStyle/>
          <a:p>
            <a:pPr algn="ctr"/>
            <a:r>
              <a:rPr lang="en-US" sz="5400" b="1" dirty="0">
                <a:solidFill>
                  <a:srgbClr val="0070C0"/>
                </a:solidFill>
              </a:rPr>
              <a:t>2. What are </a:t>
            </a:r>
            <a:r>
              <a:rPr lang="en-US" sz="5400" b="1" dirty="0">
                <a:solidFill>
                  <a:srgbClr val="FF0000"/>
                </a:solidFill>
              </a:rPr>
              <a:t>important transformation </a:t>
            </a:r>
            <a:r>
              <a:rPr lang="en-US" sz="5400" b="1" dirty="0">
                <a:solidFill>
                  <a:srgbClr val="0070C0"/>
                </a:solidFill>
              </a:rPr>
              <a:t>From Supervise Learning Data Augmentation ???</a:t>
            </a:r>
          </a:p>
        </p:txBody>
      </p:sp>
    </p:spTree>
    <p:extLst>
      <p:ext uri="{BB962C8B-B14F-4D97-AF65-F5344CB8AC3E}">
        <p14:creationId xmlns:p14="http://schemas.microsoft.com/office/powerpoint/2010/main" val="376115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16F4-92EC-5C4C-A182-FB99E1B42AA4}"/>
              </a:ext>
            </a:extLst>
          </p:cNvPr>
          <p:cNvSpPr>
            <a:spLocks noGrp="1"/>
          </p:cNvSpPr>
          <p:nvPr>
            <p:ph type="title"/>
          </p:nvPr>
        </p:nvSpPr>
        <p:spPr>
          <a:xfrm>
            <a:off x="186432" y="0"/>
            <a:ext cx="12005568" cy="922137"/>
          </a:xfrm>
        </p:spPr>
        <p:txBody>
          <a:bodyPr>
            <a:normAutofit/>
          </a:bodyPr>
          <a:lstStyle/>
          <a:p>
            <a:pPr algn="ctr"/>
            <a:r>
              <a:rPr lang="en-US" sz="4000" dirty="0">
                <a:solidFill>
                  <a:srgbClr val="0070C0"/>
                </a:solidFill>
              </a:rPr>
              <a:t>Supervised-Learning Important transformation</a:t>
            </a:r>
            <a:endParaRPr lang="en-TW" sz="4000" dirty="0">
              <a:solidFill>
                <a:srgbClr val="0070C0"/>
              </a:solidFill>
            </a:endParaRPr>
          </a:p>
        </p:txBody>
      </p:sp>
      <p:pic>
        <p:nvPicPr>
          <p:cNvPr id="4" name="Picture 3">
            <a:extLst>
              <a:ext uri="{FF2B5EF4-FFF2-40B4-BE49-F238E27FC236}">
                <a16:creationId xmlns:a16="http://schemas.microsoft.com/office/drawing/2014/main" id="{230A1055-8723-4249-BA43-83F25294E201}"/>
              </a:ext>
            </a:extLst>
          </p:cNvPr>
          <p:cNvPicPr>
            <a:picLocks noChangeAspect="1"/>
          </p:cNvPicPr>
          <p:nvPr/>
        </p:nvPicPr>
        <p:blipFill>
          <a:blip r:embed="rId2"/>
          <a:stretch>
            <a:fillRect/>
          </a:stretch>
        </p:blipFill>
        <p:spPr>
          <a:xfrm>
            <a:off x="2181225" y="922137"/>
            <a:ext cx="7829550" cy="5419725"/>
          </a:xfrm>
          <a:prstGeom prst="rect">
            <a:avLst/>
          </a:prstGeom>
        </p:spPr>
      </p:pic>
      <p:sp>
        <p:nvSpPr>
          <p:cNvPr id="5" name="TextBox 4">
            <a:extLst>
              <a:ext uri="{FF2B5EF4-FFF2-40B4-BE49-F238E27FC236}">
                <a16:creationId xmlns:a16="http://schemas.microsoft.com/office/drawing/2014/main" id="{E64C1F47-35F4-4F8D-9014-600F5042604B}"/>
              </a:ext>
            </a:extLst>
          </p:cNvPr>
          <p:cNvSpPr txBox="1"/>
          <p:nvPr/>
        </p:nvSpPr>
        <p:spPr>
          <a:xfrm>
            <a:off x="10271464" y="6241002"/>
            <a:ext cx="2006353" cy="369332"/>
          </a:xfrm>
          <a:prstGeom prst="rect">
            <a:avLst/>
          </a:prstGeom>
          <a:noFill/>
        </p:spPr>
        <p:txBody>
          <a:bodyPr wrap="square" rtlCol="0">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Image source</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6EC9A9DC-A2CA-4CF4-BDCA-BE5965224435}"/>
              </a:ext>
            </a:extLst>
          </p:cNvPr>
          <p:cNvSpPr/>
          <p:nvPr/>
        </p:nvSpPr>
        <p:spPr>
          <a:xfrm>
            <a:off x="275066" y="1353390"/>
            <a:ext cx="1590500" cy="369332"/>
          </a:xfrm>
          <a:prstGeom prst="rect">
            <a:avLst/>
          </a:prstGeom>
        </p:spPr>
        <p:txBody>
          <a:bodyPr wrap="none">
            <a:spAutoFit/>
          </a:bodyPr>
          <a:lstStyle/>
          <a:p>
            <a:r>
              <a:rPr lang="en-US" b="1" dirty="0"/>
              <a:t>Random Apply</a:t>
            </a:r>
          </a:p>
        </p:txBody>
      </p:sp>
    </p:spTree>
    <p:extLst>
      <p:ext uri="{BB962C8B-B14F-4D97-AF65-F5344CB8AC3E}">
        <p14:creationId xmlns:p14="http://schemas.microsoft.com/office/powerpoint/2010/main" val="356713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0" y="2286697"/>
            <a:ext cx="118592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Disentangled Representation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(Self-Representation Learning)</a:t>
            </a: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1</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944225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523958-4ECB-46F7-BA51-94B30D46757F}"/>
              </a:ext>
            </a:extLst>
          </p:cNvPr>
          <p:cNvPicPr>
            <a:picLocks noGrp="1" noChangeAspect="1"/>
          </p:cNvPicPr>
          <p:nvPr>
            <p:ph idx="1"/>
          </p:nvPr>
        </p:nvPicPr>
        <p:blipFill>
          <a:blip r:embed="rId2"/>
          <a:stretch>
            <a:fillRect/>
          </a:stretch>
        </p:blipFill>
        <p:spPr>
          <a:xfrm>
            <a:off x="2335625" y="1235494"/>
            <a:ext cx="6426635" cy="5257381"/>
          </a:xfrm>
          <a:prstGeom prst="rect">
            <a:avLst/>
          </a:prstGeom>
        </p:spPr>
      </p:pic>
      <p:sp>
        <p:nvSpPr>
          <p:cNvPr id="5" name="Title 1">
            <a:extLst>
              <a:ext uri="{FF2B5EF4-FFF2-40B4-BE49-F238E27FC236}">
                <a16:creationId xmlns:a16="http://schemas.microsoft.com/office/drawing/2014/main" id="{D265B04D-E757-4FC6-9C34-CC4965E82F83}"/>
              </a:ext>
            </a:extLst>
          </p:cNvPr>
          <p:cNvSpPr>
            <a:spLocks noGrp="1"/>
          </p:cNvSpPr>
          <p:nvPr>
            <p:ph type="title"/>
          </p:nvPr>
        </p:nvSpPr>
        <p:spPr>
          <a:xfrm>
            <a:off x="186432" y="0"/>
            <a:ext cx="12005568" cy="922137"/>
          </a:xfrm>
        </p:spPr>
        <p:txBody>
          <a:bodyPr>
            <a:normAutofit/>
          </a:bodyPr>
          <a:lstStyle/>
          <a:p>
            <a:r>
              <a:rPr lang="en-TW" sz="4000" dirty="0">
                <a:solidFill>
                  <a:srgbClr val="0070C0"/>
                </a:solidFill>
              </a:rPr>
              <a:t>The efficiency of method in Performance Implementation</a:t>
            </a:r>
          </a:p>
        </p:txBody>
      </p:sp>
      <p:sp>
        <p:nvSpPr>
          <p:cNvPr id="6" name="TextBox 5">
            <a:extLst>
              <a:ext uri="{FF2B5EF4-FFF2-40B4-BE49-F238E27FC236}">
                <a16:creationId xmlns:a16="http://schemas.microsoft.com/office/drawing/2014/main" id="{36D5E31A-B6B4-4E42-8B96-3E1C70173019}"/>
              </a:ext>
            </a:extLst>
          </p:cNvPr>
          <p:cNvSpPr txBox="1"/>
          <p:nvPr/>
        </p:nvSpPr>
        <p:spPr>
          <a:xfrm>
            <a:off x="9525740" y="6081204"/>
            <a:ext cx="2006353" cy="369332"/>
          </a:xfrm>
          <a:prstGeom prst="rect">
            <a:avLst/>
          </a:prstGeom>
          <a:noFill/>
        </p:spPr>
        <p:txBody>
          <a:bodyPr wrap="square" rtlCol="0">
            <a:spAutoFit/>
          </a:bodyPr>
          <a:lstStyle/>
          <a:p>
            <a:r>
              <a:rPr lang="en-US" dirty="0">
                <a:solidFill>
                  <a:schemeClr val="bg1">
                    <a:lumMod val="65000"/>
                  </a:schemeClr>
                </a:solidFill>
                <a:hlinkClick r:id="rId3">
                  <a:extLst>
                    <a:ext uri="{A12FA001-AC4F-418D-AE19-62706E023703}">
                      <ahyp:hlinkClr xmlns:ahyp="http://schemas.microsoft.com/office/drawing/2018/hyperlinkcolor" val="tx"/>
                    </a:ext>
                  </a:extLst>
                </a:hlinkClick>
              </a:rPr>
              <a:t>Image source</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64AA9927-03F3-494A-A496-2DE6AFAEB37C}"/>
              </a:ext>
            </a:extLst>
          </p:cNvPr>
          <p:cNvSpPr/>
          <p:nvPr/>
        </p:nvSpPr>
        <p:spPr>
          <a:xfrm>
            <a:off x="275066" y="1353390"/>
            <a:ext cx="1590500" cy="369332"/>
          </a:xfrm>
          <a:prstGeom prst="rect">
            <a:avLst/>
          </a:prstGeom>
        </p:spPr>
        <p:txBody>
          <a:bodyPr wrap="none">
            <a:spAutoFit/>
          </a:bodyPr>
          <a:lstStyle/>
          <a:p>
            <a:r>
              <a:rPr lang="en-US" b="1" dirty="0"/>
              <a:t>Random Apply</a:t>
            </a:r>
          </a:p>
        </p:txBody>
      </p:sp>
    </p:spTree>
    <p:extLst>
      <p:ext uri="{BB962C8B-B14F-4D97-AF65-F5344CB8AC3E}">
        <p14:creationId xmlns:p14="http://schemas.microsoft.com/office/powerpoint/2010/main" val="2245842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523958-4ECB-46F7-BA51-94B30D46757F}"/>
              </a:ext>
            </a:extLst>
          </p:cNvPr>
          <p:cNvPicPr>
            <a:picLocks noGrp="1" noChangeAspect="1"/>
          </p:cNvPicPr>
          <p:nvPr>
            <p:ph idx="1"/>
          </p:nvPr>
        </p:nvPicPr>
        <p:blipFill>
          <a:blip r:embed="rId2"/>
          <a:stretch>
            <a:fillRect/>
          </a:stretch>
        </p:blipFill>
        <p:spPr>
          <a:xfrm>
            <a:off x="2335625" y="1235494"/>
            <a:ext cx="6426635" cy="5257381"/>
          </a:xfrm>
          <a:prstGeom prst="rect">
            <a:avLst/>
          </a:prstGeom>
        </p:spPr>
      </p:pic>
      <p:sp>
        <p:nvSpPr>
          <p:cNvPr id="5" name="Title 1">
            <a:extLst>
              <a:ext uri="{FF2B5EF4-FFF2-40B4-BE49-F238E27FC236}">
                <a16:creationId xmlns:a16="http://schemas.microsoft.com/office/drawing/2014/main" id="{D265B04D-E757-4FC6-9C34-CC4965E82F83}"/>
              </a:ext>
            </a:extLst>
          </p:cNvPr>
          <p:cNvSpPr>
            <a:spLocks noGrp="1"/>
          </p:cNvSpPr>
          <p:nvPr>
            <p:ph type="title"/>
          </p:nvPr>
        </p:nvSpPr>
        <p:spPr>
          <a:xfrm>
            <a:off x="186432" y="0"/>
            <a:ext cx="12005568" cy="922137"/>
          </a:xfrm>
        </p:spPr>
        <p:txBody>
          <a:bodyPr>
            <a:normAutofit/>
          </a:bodyPr>
          <a:lstStyle/>
          <a:p>
            <a:r>
              <a:rPr lang="en-TW" sz="4000" dirty="0">
                <a:solidFill>
                  <a:srgbClr val="0070C0"/>
                </a:solidFill>
              </a:rPr>
              <a:t>The efficiency of method in Performance Implementation</a:t>
            </a:r>
          </a:p>
        </p:txBody>
      </p:sp>
    </p:spTree>
    <p:extLst>
      <p:ext uri="{BB962C8B-B14F-4D97-AF65-F5344CB8AC3E}">
        <p14:creationId xmlns:p14="http://schemas.microsoft.com/office/powerpoint/2010/main" val="1626861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319596" y="1341668"/>
            <a:ext cx="11460332" cy="4526471"/>
          </a:xfrm>
        </p:spPr>
        <p:txBody>
          <a:bodyPr>
            <a:normAutofit/>
          </a:bodyPr>
          <a:lstStyle/>
          <a:p>
            <a:pPr algn="ctr"/>
            <a:r>
              <a:rPr lang="en-US" sz="5400" b="1" dirty="0">
                <a:solidFill>
                  <a:srgbClr val="0070C0"/>
                </a:solidFill>
              </a:rPr>
              <a:t>2. What are effective implementations methods From Supervise Learning Data Augmentation ???</a:t>
            </a:r>
          </a:p>
        </p:txBody>
      </p:sp>
    </p:spTree>
    <p:extLst>
      <p:ext uri="{BB962C8B-B14F-4D97-AF65-F5344CB8AC3E}">
        <p14:creationId xmlns:p14="http://schemas.microsoft.com/office/powerpoint/2010/main" val="404787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46280-B6E6-4DE0-A7B3-B50A475191B2}"/>
              </a:ext>
            </a:extLst>
          </p:cNvPr>
          <p:cNvSpPr>
            <a:spLocks noGrp="1"/>
          </p:cNvSpPr>
          <p:nvPr>
            <p:ph type="title"/>
          </p:nvPr>
        </p:nvSpPr>
        <p:spPr>
          <a:xfrm>
            <a:off x="752475" y="81041"/>
            <a:ext cx="10515600" cy="673562"/>
          </a:xfrm>
        </p:spPr>
        <p:txBody>
          <a:bodyPr>
            <a:normAutofit fontScale="90000"/>
          </a:bodyPr>
          <a:lstStyle/>
          <a:p>
            <a:pPr algn="ctr"/>
            <a:r>
              <a:rPr lang="en-US" dirty="0">
                <a:solidFill>
                  <a:srgbClr val="0070C0"/>
                </a:solidFill>
              </a:rPr>
              <a:t>Effective methods implementation </a:t>
            </a:r>
          </a:p>
        </p:txBody>
      </p:sp>
      <p:pic>
        <p:nvPicPr>
          <p:cNvPr id="4" name="Picture 3">
            <a:extLst>
              <a:ext uri="{FF2B5EF4-FFF2-40B4-BE49-F238E27FC236}">
                <a16:creationId xmlns:a16="http://schemas.microsoft.com/office/drawing/2014/main" id="{667E9F87-746F-49E2-AF21-D4D6DE75553A}"/>
              </a:ext>
            </a:extLst>
          </p:cNvPr>
          <p:cNvPicPr>
            <a:picLocks noChangeAspect="1"/>
          </p:cNvPicPr>
          <p:nvPr/>
        </p:nvPicPr>
        <p:blipFill>
          <a:blip r:embed="rId2"/>
          <a:stretch>
            <a:fillRect/>
          </a:stretch>
        </p:blipFill>
        <p:spPr>
          <a:xfrm>
            <a:off x="334809" y="1850809"/>
            <a:ext cx="5343525" cy="2552700"/>
          </a:xfrm>
          <a:prstGeom prst="rect">
            <a:avLst/>
          </a:prstGeom>
        </p:spPr>
      </p:pic>
      <p:pic>
        <p:nvPicPr>
          <p:cNvPr id="5" name="Picture 4">
            <a:extLst>
              <a:ext uri="{FF2B5EF4-FFF2-40B4-BE49-F238E27FC236}">
                <a16:creationId xmlns:a16="http://schemas.microsoft.com/office/drawing/2014/main" id="{AF0C2621-F01D-4A9E-8152-0A24510DCE8B}"/>
              </a:ext>
            </a:extLst>
          </p:cNvPr>
          <p:cNvPicPr>
            <a:picLocks noChangeAspect="1"/>
          </p:cNvPicPr>
          <p:nvPr/>
        </p:nvPicPr>
        <p:blipFill>
          <a:blip r:embed="rId3"/>
          <a:stretch>
            <a:fillRect/>
          </a:stretch>
        </p:blipFill>
        <p:spPr>
          <a:xfrm>
            <a:off x="6237877" y="1649582"/>
            <a:ext cx="5734725" cy="3111253"/>
          </a:xfrm>
          <a:prstGeom prst="rect">
            <a:avLst/>
          </a:prstGeom>
        </p:spPr>
      </p:pic>
      <p:sp>
        <p:nvSpPr>
          <p:cNvPr id="6" name="TextBox 5">
            <a:extLst>
              <a:ext uri="{FF2B5EF4-FFF2-40B4-BE49-F238E27FC236}">
                <a16:creationId xmlns:a16="http://schemas.microsoft.com/office/drawing/2014/main" id="{60753B62-873C-4BE2-9C74-1F842AEB26E5}"/>
              </a:ext>
            </a:extLst>
          </p:cNvPr>
          <p:cNvSpPr txBox="1"/>
          <p:nvPr/>
        </p:nvSpPr>
        <p:spPr>
          <a:xfrm>
            <a:off x="461639" y="1065320"/>
            <a:ext cx="2024109" cy="369332"/>
          </a:xfrm>
          <a:prstGeom prst="rect">
            <a:avLst/>
          </a:prstGeom>
          <a:noFill/>
        </p:spPr>
        <p:txBody>
          <a:bodyPr wrap="square" rtlCol="0">
            <a:spAutoFit/>
          </a:bodyPr>
          <a:lstStyle/>
          <a:p>
            <a:r>
              <a:rPr lang="en-US" b="1" dirty="0"/>
              <a:t>Random</a:t>
            </a:r>
            <a:r>
              <a:rPr lang="en-US" dirty="0"/>
              <a:t> Choices</a:t>
            </a:r>
          </a:p>
        </p:txBody>
      </p:sp>
      <p:sp>
        <p:nvSpPr>
          <p:cNvPr id="7" name="TextBox 6">
            <a:extLst>
              <a:ext uri="{FF2B5EF4-FFF2-40B4-BE49-F238E27FC236}">
                <a16:creationId xmlns:a16="http://schemas.microsoft.com/office/drawing/2014/main" id="{F95A9717-0F9B-4996-B3A3-CE96BB9546C2}"/>
              </a:ext>
            </a:extLst>
          </p:cNvPr>
          <p:cNvSpPr txBox="1"/>
          <p:nvPr/>
        </p:nvSpPr>
        <p:spPr>
          <a:xfrm>
            <a:off x="6604987" y="1065320"/>
            <a:ext cx="3515557" cy="369332"/>
          </a:xfrm>
          <a:prstGeom prst="rect">
            <a:avLst/>
          </a:prstGeom>
          <a:noFill/>
        </p:spPr>
        <p:txBody>
          <a:bodyPr wrap="square" rtlCol="0">
            <a:spAutoFit/>
          </a:bodyPr>
          <a:lstStyle/>
          <a:p>
            <a:r>
              <a:rPr lang="en-US" b="1" dirty="0"/>
              <a:t>Probability</a:t>
            </a:r>
            <a:r>
              <a:rPr lang="en-US" dirty="0"/>
              <a:t> (optimization) Choices</a:t>
            </a:r>
          </a:p>
        </p:txBody>
      </p:sp>
      <p:pic>
        <p:nvPicPr>
          <p:cNvPr id="8" name="Picture 7">
            <a:extLst>
              <a:ext uri="{FF2B5EF4-FFF2-40B4-BE49-F238E27FC236}">
                <a16:creationId xmlns:a16="http://schemas.microsoft.com/office/drawing/2014/main" id="{CC9F6BE4-90A2-4C65-9EBA-B679ECA986F2}"/>
              </a:ext>
            </a:extLst>
          </p:cNvPr>
          <p:cNvPicPr>
            <a:picLocks noChangeAspect="1"/>
          </p:cNvPicPr>
          <p:nvPr/>
        </p:nvPicPr>
        <p:blipFill>
          <a:blip r:embed="rId4"/>
          <a:stretch>
            <a:fillRect/>
          </a:stretch>
        </p:blipFill>
        <p:spPr>
          <a:xfrm>
            <a:off x="4038600" y="4612826"/>
            <a:ext cx="8153400" cy="2085975"/>
          </a:xfrm>
          <a:prstGeom prst="rect">
            <a:avLst/>
          </a:prstGeom>
        </p:spPr>
      </p:pic>
    </p:spTree>
    <p:extLst>
      <p:ext uri="{BB962C8B-B14F-4D97-AF65-F5344CB8AC3E}">
        <p14:creationId xmlns:p14="http://schemas.microsoft.com/office/powerpoint/2010/main" val="146935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811FD7-8DEA-4B85-A654-45B01C152487}"/>
              </a:ext>
            </a:extLst>
          </p:cNvPr>
          <p:cNvSpPr txBox="1">
            <a:spLocks/>
          </p:cNvSpPr>
          <p:nvPr/>
        </p:nvSpPr>
        <p:spPr>
          <a:xfrm>
            <a:off x="348343" y="1767156"/>
            <a:ext cx="11495314" cy="2218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Supervised Learning – Data Augmentation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Regularization</a:t>
            </a:r>
          </a:p>
        </p:txBody>
      </p:sp>
    </p:spTree>
    <p:extLst>
      <p:ext uri="{BB962C8B-B14F-4D97-AF65-F5344CB8AC3E}">
        <p14:creationId xmlns:p14="http://schemas.microsoft.com/office/powerpoint/2010/main" val="1198319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4060E2B-163C-42B6-AABC-4E875CACC39D}"/>
              </a:ext>
            </a:extLst>
          </p:cNvPr>
          <p:cNvSpPr>
            <a:spLocks noGrp="1"/>
          </p:cNvSpPr>
          <p:nvPr>
            <p:ph idx="1"/>
          </p:nvPr>
        </p:nvSpPr>
        <p:spPr>
          <a:xfrm>
            <a:off x="538704" y="699138"/>
            <a:ext cx="10625831" cy="4934090"/>
          </a:xfrm>
        </p:spPr>
        <p:txBody>
          <a:bodyPr/>
          <a:lstStyle/>
          <a:p>
            <a:r>
              <a:rPr lang="en-US" b="1" dirty="0" err="1"/>
              <a:t>Mixup</a:t>
            </a:r>
            <a:r>
              <a:rPr lang="en-US" b="1" dirty="0"/>
              <a:t> Augmentation -Regularization</a:t>
            </a:r>
          </a:p>
        </p:txBody>
      </p:sp>
      <p:sp>
        <p:nvSpPr>
          <p:cNvPr id="7" name="Title 1">
            <a:extLst>
              <a:ext uri="{FF2B5EF4-FFF2-40B4-BE49-F238E27FC236}">
                <a16:creationId xmlns:a16="http://schemas.microsoft.com/office/drawing/2014/main" id="{4AB7DC0F-643A-4F33-9ECB-4C871C039D68}"/>
              </a:ext>
            </a:extLst>
          </p:cNvPr>
          <p:cNvSpPr>
            <a:spLocks noGrp="1"/>
          </p:cNvSpPr>
          <p:nvPr>
            <p:ph type="title"/>
          </p:nvPr>
        </p:nvSpPr>
        <p:spPr>
          <a:xfrm>
            <a:off x="248575" y="0"/>
            <a:ext cx="11843657" cy="851756"/>
          </a:xfrm>
        </p:spPr>
        <p:txBody>
          <a:bodyPr>
            <a:normAutofit fontScale="90000"/>
          </a:bodyPr>
          <a:lstStyle/>
          <a:p>
            <a:pPr algn="ctr"/>
            <a:r>
              <a:rPr lang="en-US" b="1" dirty="0">
                <a:solidFill>
                  <a:srgbClr val="0070C0"/>
                </a:solidFill>
              </a:rPr>
              <a:t>Supervised Learning – Data Augmentation Regularization</a:t>
            </a:r>
          </a:p>
        </p:txBody>
      </p:sp>
      <p:pic>
        <p:nvPicPr>
          <p:cNvPr id="9" name="Picture 8">
            <a:extLst>
              <a:ext uri="{FF2B5EF4-FFF2-40B4-BE49-F238E27FC236}">
                <a16:creationId xmlns:a16="http://schemas.microsoft.com/office/drawing/2014/main" id="{76B34C64-7581-4092-B89C-34023B910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24" y="1333358"/>
            <a:ext cx="10801040" cy="5337723"/>
          </a:xfrm>
          <a:prstGeom prst="rect">
            <a:avLst/>
          </a:prstGeom>
        </p:spPr>
      </p:pic>
      <p:sp>
        <p:nvSpPr>
          <p:cNvPr id="10" name="TextBox 9">
            <a:extLst>
              <a:ext uri="{FF2B5EF4-FFF2-40B4-BE49-F238E27FC236}">
                <a16:creationId xmlns:a16="http://schemas.microsoft.com/office/drawing/2014/main" id="{EDDDCA74-5CA9-4125-B18E-D9259EC61432}"/>
              </a:ext>
            </a:extLst>
          </p:cNvPr>
          <p:cNvSpPr txBox="1"/>
          <p:nvPr/>
        </p:nvSpPr>
        <p:spPr>
          <a:xfrm>
            <a:off x="9886150" y="6486415"/>
            <a:ext cx="2556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267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4060E2B-163C-42B6-AABC-4E875CACC39D}"/>
              </a:ext>
            </a:extLst>
          </p:cNvPr>
          <p:cNvSpPr>
            <a:spLocks noGrp="1"/>
          </p:cNvSpPr>
          <p:nvPr>
            <p:ph idx="1"/>
          </p:nvPr>
        </p:nvSpPr>
        <p:spPr>
          <a:xfrm>
            <a:off x="538703" y="663628"/>
            <a:ext cx="10625831" cy="4934090"/>
          </a:xfrm>
        </p:spPr>
        <p:txBody>
          <a:bodyPr/>
          <a:lstStyle/>
          <a:p>
            <a:r>
              <a:rPr lang="en-US" b="1" dirty="0" err="1"/>
              <a:t>Mixup</a:t>
            </a:r>
            <a:r>
              <a:rPr lang="en-US" b="1" dirty="0"/>
              <a:t> Augmentation -Regularization</a:t>
            </a:r>
          </a:p>
        </p:txBody>
      </p:sp>
      <p:sp>
        <p:nvSpPr>
          <p:cNvPr id="7" name="Title 1">
            <a:extLst>
              <a:ext uri="{FF2B5EF4-FFF2-40B4-BE49-F238E27FC236}">
                <a16:creationId xmlns:a16="http://schemas.microsoft.com/office/drawing/2014/main" id="{4AB7DC0F-643A-4F33-9ECB-4C871C039D68}"/>
              </a:ext>
            </a:extLst>
          </p:cNvPr>
          <p:cNvSpPr>
            <a:spLocks noGrp="1"/>
          </p:cNvSpPr>
          <p:nvPr>
            <p:ph type="title"/>
          </p:nvPr>
        </p:nvSpPr>
        <p:spPr>
          <a:xfrm>
            <a:off x="248575" y="0"/>
            <a:ext cx="11843657" cy="851756"/>
          </a:xfrm>
        </p:spPr>
        <p:txBody>
          <a:bodyPr>
            <a:normAutofit fontScale="90000"/>
          </a:bodyPr>
          <a:lstStyle/>
          <a:p>
            <a:pPr algn="ctr"/>
            <a:r>
              <a:rPr lang="en-US" b="1" dirty="0">
                <a:solidFill>
                  <a:srgbClr val="0070C0"/>
                </a:solidFill>
              </a:rPr>
              <a:t>Supervised Learning – Data Augmentation Regularization</a:t>
            </a:r>
          </a:p>
        </p:txBody>
      </p:sp>
      <p:sp>
        <p:nvSpPr>
          <p:cNvPr id="10" name="TextBox 9">
            <a:extLst>
              <a:ext uri="{FF2B5EF4-FFF2-40B4-BE49-F238E27FC236}">
                <a16:creationId xmlns:a16="http://schemas.microsoft.com/office/drawing/2014/main" id="{EDDDCA74-5CA9-4125-B18E-D9259EC61432}"/>
              </a:ext>
            </a:extLst>
          </p:cNvPr>
          <p:cNvSpPr txBox="1"/>
          <p:nvPr/>
        </p:nvSpPr>
        <p:spPr>
          <a:xfrm>
            <a:off x="9535463" y="6009706"/>
            <a:ext cx="2556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Image Source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B8A70E0-37E9-4176-8FD9-0EE69137564A}"/>
              </a:ext>
            </a:extLst>
          </p:cNvPr>
          <p:cNvPicPr>
            <a:picLocks noChangeAspect="1"/>
          </p:cNvPicPr>
          <p:nvPr/>
        </p:nvPicPr>
        <p:blipFill>
          <a:blip r:embed="rId3"/>
          <a:stretch>
            <a:fillRect/>
          </a:stretch>
        </p:blipFill>
        <p:spPr>
          <a:xfrm>
            <a:off x="3911131" y="1315634"/>
            <a:ext cx="6279842" cy="1272735"/>
          </a:xfrm>
          <a:prstGeom prst="rect">
            <a:avLst/>
          </a:prstGeom>
        </p:spPr>
      </p:pic>
      <p:pic>
        <p:nvPicPr>
          <p:cNvPr id="3" name="Picture 2">
            <a:extLst>
              <a:ext uri="{FF2B5EF4-FFF2-40B4-BE49-F238E27FC236}">
                <a16:creationId xmlns:a16="http://schemas.microsoft.com/office/drawing/2014/main" id="{41CFEF68-89C0-4E7D-B7D3-F0F3300E91FF}"/>
              </a:ext>
            </a:extLst>
          </p:cNvPr>
          <p:cNvPicPr>
            <a:picLocks noChangeAspect="1"/>
          </p:cNvPicPr>
          <p:nvPr/>
        </p:nvPicPr>
        <p:blipFill>
          <a:blip r:embed="rId4"/>
          <a:stretch>
            <a:fillRect/>
          </a:stretch>
        </p:blipFill>
        <p:spPr>
          <a:xfrm>
            <a:off x="1461394" y="3066177"/>
            <a:ext cx="4353479" cy="3380635"/>
          </a:xfrm>
          <a:prstGeom prst="rect">
            <a:avLst/>
          </a:prstGeom>
        </p:spPr>
      </p:pic>
      <p:sp>
        <p:nvSpPr>
          <p:cNvPr id="5" name="Rectangle 4">
            <a:extLst>
              <a:ext uri="{FF2B5EF4-FFF2-40B4-BE49-F238E27FC236}">
                <a16:creationId xmlns:a16="http://schemas.microsoft.com/office/drawing/2014/main" id="{B9B30851-3D5A-4409-A271-EBBC63CCF0C9}"/>
              </a:ext>
            </a:extLst>
          </p:cNvPr>
          <p:cNvSpPr/>
          <p:nvPr/>
        </p:nvSpPr>
        <p:spPr>
          <a:xfrm>
            <a:off x="2001027" y="1589634"/>
            <a:ext cx="13994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Paper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423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AAFDE71-C3E6-4DA7-BEEB-4EF722126C4A}"/>
              </a:ext>
            </a:extLst>
          </p:cNvPr>
          <p:cNvPicPr>
            <a:picLocks noChangeAspect="1"/>
          </p:cNvPicPr>
          <p:nvPr/>
        </p:nvPicPr>
        <p:blipFill>
          <a:blip r:embed="rId2"/>
          <a:stretch>
            <a:fillRect/>
          </a:stretch>
        </p:blipFill>
        <p:spPr>
          <a:xfrm>
            <a:off x="4907902" y="123445"/>
            <a:ext cx="7284098" cy="6611110"/>
          </a:xfrm>
          <a:prstGeom prst="rect">
            <a:avLst/>
          </a:prstGeom>
        </p:spPr>
      </p:pic>
      <p:sp>
        <p:nvSpPr>
          <p:cNvPr id="5" name="矩形 4">
            <a:extLst>
              <a:ext uri="{FF2B5EF4-FFF2-40B4-BE49-F238E27FC236}">
                <a16:creationId xmlns:a16="http://schemas.microsoft.com/office/drawing/2014/main" id="{7B076565-B51E-4B23-A17F-FBA4BB08806D}"/>
              </a:ext>
            </a:extLst>
          </p:cNvPr>
          <p:cNvSpPr/>
          <p:nvPr/>
        </p:nvSpPr>
        <p:spPr>
          <a:xfrm>
            <a:off x="0" y="123445"/>
            <a:ext cx="522950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0000"/>
                </a:solidFill>
                <a:effectLst/>
                <a:uLnTx/>
                <a:uFillTx/>
                <a:latin typeface="Calibri" panose="020F0502020204030204"/>
                <a:ea typeface="+mn-ea"/>
                <a:cs typeface="+mn-cs"/>
              </a:rPr>
              <a:t>Mixup</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200" b="0" i="0" u="none" strike="noStrike" kern="1200" cap="none" spc="0" normalizeH="0" baseline="0" noProof="0" dirty="0" err="1">
                <a:ln>
                  <a:noFill/>
                </a:ln>
                <a:solidFill>
                  <a:srgbClr val="FF0000"/>
                </a:solidFill>
                <a:effectLst/>
                <a:uLnTx/>
                <a:uFillTx/>
                <a:latin typeface="Calibri" panose="020F0502020204030204"/>
                <a:ea typeface="+mn-ea"/>
                <a:cs typeface="+mn-cs"/>
              </a:rPr>
              <a:t>Experiement</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 in </a:t>
            </a:r>
            <a:r>
              <a:rPr kumimoji="0" lang="en-US" sz="3200" b="0" i="0" u="none" strike="noStrike" kern="1200" cap="none" spc="0" normalizeH="0" baseline="0" noProof="0" dirty="0" err="1">
                <a:ln>
                  <a:noFill/>
                </a:ln>
                <a:solidFill>
                  <a:srgbClr val="FF0000"/>
                </a:solidFill>
                <a:effectLst/>
                <a:uLnTx/>
                <a:uFillTx/>
                <a:latin typeface="Calibri" panose="020F0502020204030204"/>
                <a:ea typeface="+mn-ea"/>
                <a:cs typeface="+mn-cs"/>
              </a:rPr>
              <a:t>Cifar</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 10</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矩形: 圓角 5">
            <a:extLst>
              <a:ext uri="{FF2B5EF4-FFF2-40B4-BE49-F238E27FC236}">
                <a16:creationId xmlns:a16="http://schemas.microsoft.com/office/drawing/2014/main" id="{3E970721-0BEB-496A-96DB-ED6F7BA21C60}"/>
              </a:ext>
            </a:extLst>
          </p:cNvPr>
          <p:cNvSpPr/>
          <p:nvPr/>
        </p:nvSpPr>
        <p:spPr>
          <a:xfrm>
            <a:off x="5663682" y="578498"/>
            <a:ext cx="1558212" cy="2239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矩形: 圓角 6">
            <a:extLst>
              <a:ext uri="{FF2B5EF4-FFF2-40B4-BE49-F238E27FC236}">
                <a16:creationId xmlns:a16="http://schemas.microsoft.com/office/drawing/2014/main" id="{06BCEF5E-462E-4916-B0A5-B18970294754}"/>
              </a:ext>
            </a:extLst>
          </p:cNvPr>
          <p:cNvSpPr/>
          <p:nvPr/>
        </p:nvSpPr>
        <p:spPr>
          <a:xfrm>
            <a:off x="8416213" y="578497"/>
            <a:ext cx="1558212" cy="2239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496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F2A514-DCD7-4092-B68D-3128B0129C00}"/>
              </a:ext>
            </a:extLst>
          </p:cNvPr>
          <p:cNvSpPr>
            <a:spLocks noGrp="1"/>
          </p:cNvSpPr>
          <p:nvPr>
            <p:ph idx="1"/>
          </p:nvPr>
        </p:nvSpPr>
        <p:spPr>
          <a:xfrm>
            <a:off x="453048" y="1215422"/>
            <a:ext cx="11390609" cy="5504973"/>
          </a:xfrm>
        </p:spPr>
        <p:txBody>
          <a:bodyPr/>
          <a:lstStyle/>
          <a:p>
            <a:r>
              <a:rPr lang="en-US" b="1" dirty="0"/>
              <a:t>Cutout, </a:t>
            </a:r>
            <a:r>
              <a:rPr lang="en-US" b="1" dirty="0" err="1"/>
              <a:t>CutMix</a:t>
            </a:r>
            <a:r>
              <a:rPr lang="en-US" b="1" dirty="0"/>
              <a:t> Data Augmentation</a:t>
            </a:r>
          </a:p>
        </p:txBody>
      </p:sp>
      <p:sp>
        <p:nvSpPr>
          <p:cNvPr id="6" name="Title 1">
            <a:extLst>
              <a:ext uri="{FF2B5EF4-FFF2-40B4-BE49-F238E27FC236}">
                <a16:creationId xmlns:a16="http://schemas.microsoft.com/office/drawing/2014/main" id="{EF549D09-977C-49E6-A55F-ED8BE2357493}"/>
              </a:ext>
            </a:extLst>
          </p:cNvPr>
          <p:cNvSpPr>
            <a:spLocks noGrp="1"/>
          </p:cNvSpPr>
          <p:nvPr>
            <p:ph type="title"/>
          </p:nvPr>
        </p:nvSpPr>
        <p:spPr>
          <a:xfrm>
            <a:off x="0" y="0"/>
            <a:ext cx="11861412" cy="851756"/>
          </a:xfrm>
        </p:spPr>
        <p:txBody>
          <a:bodyPr>
            <a:normAutofit fontScale="90000"/>
          </a:bodyPr>
          <a:lstStyle/>
          <a:p>
            <a:pPr algn="ctr"/>
            <a:r>
              <a:rPr lang="en-US" b="1" dirty="0">
                <a:solidFill>
                  <a:srgbClr val="0070C0"/>
                </a:solidFill>
              </a:rPr>
              <a:t>Supervised Learning – Data Augmentation Regularization</a:t>
            </a:r>
          </a:p>
        </p:txBody>
      </p:sp>
      <p:pic>
        <p:nvPicPr>
          <p:cNvPr id="8" name="Picture 7">
            <a:extLst>
              <a:ext uri="{FF2B5EF4-FFF2-40B4-BE49-F238E27FC236}">
                <a16:creationId xmlns:a16="http://schemas.microsoft.com/office/drawing/2014/main" id="{F5A67C5B-5150-41B7-8E62-79F25B371425}"/>
              </a:ext>
            </a:extLst>
          </p:cNvPr>
          <p:cNvPicPr>
            <a:picLocks noChangeAspect="1"/>
          </p:cNvPicPr>
          <p:nvPr/>
        </p:nvPicPr>
        <p:blipFill rotWithShape="1">
          <a:blip r:embed="rId2">
            <a:extLst>
              <a:ext uri="{28A0092B-C50C-407E-A947-70E740481C1C}">
                <a14:useLocalDpi xmlns:a14="http://schemas.microsoft.com/office/drawing/2010/main" val="0"/>
              </a:ext>
            </a:extLst>
          </a:blip>
          <a:srcRect b="5549"/>
          <a:stretch/>
        </p:blipFill>
        <p:spPr>
          <a:xfrm>
            <a:off x="4794947" y="1637823"/>
            <a:ext cx="6800850" cy="4660170"/>
          </a:xfrm>
          <a:prstGeom prst="rect">
            <a:avLst/>
          </a:prstGeom>
        </p:spPr>
      </p:pic>
      <p:sp>
        <p:nvSpPr>
          <p:cNvPr id="9" name="Rectangle 8">
            <a:extLst>
              <a:ext uri="{FF2B5EF4-FFF2-40B4-BE49-F238E27FC236}">
                <a16:creationId xmlns:a16="http://schemas.microsoft.com/office/drawing/2014/main" id="{791C8711-B025-4CB6-8B62-0B1125AAF913}"/>
              </a:ext>
            </a:extLst>
          </p:cNvPr>
          <p:cNvSpPr/>
          <p:nvPr/>
        </p:nvSpPr>
        <p:spPr>
          <a:xfrm>
            <a:off x="813885" y="1844721"/>
            <a:ext cx="14802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CutMix</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Paper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48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E566-B1D5-2E45-8349-977383CB0F07}"/>
              </a:ext>
            </a:extLst>
          </p:cNvPr>
          <p:cNvSpPr>
            <a:spLocks noGrp="1"/>
          </p:cNvSpPr>
          <p:nvPr>
            <p:ph type="title"/>
          </p:nvPr>
        </p:nvSpPr>
        <p:spPr>
          <a:xfrm>
            <a:off x="71596" y="0"/>
            <a:ext cx="4500404" cy="1325563"/>
          </a:xfrm>
        </p:spPr>
        <p:txBody>
          <a:bodyPr/>
          <a:lstStyle/>
          <a:p>
            <a:r>
              <a:rPr lang="en-US" dirty="0">
                <a:solidFill>
                  <a:srgbClr val="0070C0"/>
                </a:solidFill>
              </a:rPr>
              <a:t>Augmentations + Regularizations</a:t>
            </a:r>
            <a:endParaRPr lang="en-TW" dirty="0">
              <a:solidFill>
                <a:srgbClr val="0070C0"/>
              </a:solidFill>
            </a:endParaRPr>
          </a:p>
        </p:txBody>
      </p:sp>
      <p:pic>
        <p:nvPicPr>
          <p:cNvPr id="7" name="Picture 6">
            <a:extLst>
              <a:ext uri="{FF2B5EF4-FFF2-40B4-BE49-F238E27FC236}">
                <a16:creationId xmlns:a16="http://schemas.microsoft.com/office/drawing/2014/main" id="{61BD3AFD-8691-485A-A7D4-F5D52B8164FA}"/>
              </a:ext>
            </a:extLst>
          </p:cNvPr>
          <p:cNvPicPr>
            <a:picLocks noChangeAspect="1"/>
          </p:cNvPicPr>
          <p:nvPr/>
        </p:nvPicPr>
        <p:blipFill>
          <a:blip r:embed="rId2"/>
          <a:stretch>
            <a:fillRect/>
          </a:stretch>
        </p:blipFill>
        <p:spPr>
          <a:xfrm>
            <a:off x="4865535" y="261853"/>
            <a:ext cx="7254869" cy="6334293"/>
          </a:xfrm>
          <a:prstGeom prst="rect">
            <a:avLst/>
          </a:prstGeom>
        </p:spPr>
      </p:pic>
      <p:sp>
        <p:nvSpPr>
          <p:cNvPr id="8" name="Rectangle 7">
            <a:hlinkClick r:id="rId3"/>
            <a:extLst>
              <a:ext uri="{FF2B5EF4-FFF2-40B4-BE49-F238E27FC236}">
                <a16:creationId xmlns:a16="http://schemas.microsoft.com/office/drawing/2014/main" id="{DD72D763-0C55-4425-9892-0EA8C2AFC51C}"/>
              </a:ext>
            </a:extLst>
          </p:cNvPr>
          <p:cNvSpPr/>
          <p:nvPr/>
        </p:nvSpPr>
        <p:spPr>
          <a:xfrm>
            <a:off x="260412" y="2129292"/>
            <a:ext cx="4063013" cy="646331"/>
          </a:xfrm>
          <a:prstGeom prst="rect">
            <a:avLst/>
          </a:prstGeom>
        </p:spPr>
        <p:txBody>
          <a:bodyPr wrap="square">
            <a:spAutoFit/>
          </a:bodyPr>
          <a:lstStyle/>
          <a:p>
            <a:pPr algn="ctr"/>
            <a:r>
              <a:rPr lang="en-US" i="1" dirty="0" err="1">
                <a:solidFill>
                  <a:srgbClr val="0070C0"/>
                </a:solidFill>
              </a:rPr>
              <a:t>ResNet</a:t>
            </a:r>
            <a:r>
              <a:rPr lang="en-US" i="1" dirty="0">
                <a:solidFill>
                  <a:srgbClr val="0070C0"/>
                </a:solidFill>
              </a:rPr>
              <a:t> strikes back</a:t>
            </a:r>
            <a:r>
              <a:rPr lang="en-US" dirty="0"/>
              <a:t>: An improved training</a:t>
            </a:r>
          </a:p>
          <a:p>
            <a:pPr algn="ctr"/>
            <a:r>
              <a:rPr lang="en-US" dirty="0"/>
              <a:t>procedure in </a:t>
            </a:r>
            <a:r>
              <a:rPr lang="en-US" dirty="0" err="1"/>
              <a:t>timm</a:t>
            </a:r>
            <a:r>
              <a:rPr lang="en-US" dirty="0"/>
              <a:t> 2021 et al.</a:t>
            </a:r>
          </a:p>
        </p:txBody>
      </p:sp>
    </p:spTree>
    <p:extLst>
      <p:ext uri="{BB962C8B-B14F-4D97-AF65-F5344CB8AC3E}">
        <p14:creationId xmlns:p14="http://schemas.microsoft.com/office/powerpoint/2010/main" val="84352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CF48-E379-4F7A-A23C-BC327A5A08CA}"/>
              </a:ext>
            </a:extLst>
          </p:cNvPr>
          <p:cNvSpPr>
            <a:spLocks noGrp="1"/>
          </p:cNvSpPr>
          <p:nvPr>
            <p:ph type="title"/>
          </p:nvPr>
        </p:nvSpPr>
        <p:spPr>
          <a:xfrm>
            <a:off x="838200" y="59682"/>
            <a:ext cx="10515600" cy="668288"/>
          </a:xfrm>
        </p:spPr>
        <p:txBody>
          <a:bodyPr>
            <a:normAutofit fontScale="90000"/>
          </a:bodyPr>
          <a:lstStyle/>
          <a:p>
            <a:pPr algn="ctr"/>
            <a:r>
              <a:rPr lang="en-US" dirty="0">
                <a:solidFill>
                  <a:srgbClr val="0070C0"/>
                </a:solidFill>
              </a:rPr>
              <a:t>Disentangled Representation</a:t>
            </a:r>
          </a:p>
        </p:txBody>
      </p:sp>
      <p:pic>
        <p:nvPicPr>
          <p:cNvPr id="5" name="Picture 4">
            <a:extLst>
              <a:ext uri="{FF2B5EF4-FFF2-40B4-BE49-F238E27FC236}">
                <a16:creationId xmlns:a16="http://schemas.microsoft.com/office/drawing/2014/main" id="{A8F83F7D-3DB9-42F8-BA5A-BAA673EC8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55" y="871506"/>
            <a:ext cx="6091577" cy="4778737"/>
          </a:xfrm>
          <a:prstGeom prst="rect">
            <a:avLst/>
          </a:prstGeom>
        </p:spPr>
      </p:pic>
      <p:sp>
        <p:nvSpPr>
          <p:cNvPr id="6" name="Rectangle 5">
            <a:extLst>
              <a:ext uri="{FF2B5EF4-FFF2-40B4-BE49-F238E27FC236}">
                <a16:creationId xmlns:a16="http://schemas.microsoft.com/office/drawing/2014/main" id="{472FDFC9-809D-4E8F-8F1B-166632A0F66B}"/>
              </a:ext>
            </a:extLst>
          </p:cNvPr>
          <p:cNvSpPr/>
          <p:nvPr/>
        </p:nvSpPr>
        <p:spPr>
          <a:xfrm>
            <a:off x="2327521" y="5553027"/>
            <a:ext cx="888067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rPr>
              <a:t>Visualization of the ground-truth factors of the </a:t>
            </a: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hlinkClick r:id="rId3">
                  <a:extLst>
                    <a:ext uri="{A12FA001-AC4F-418D-AE19-62706E023703}">
                      <ahyp:hlinkClr xmlns:ahyp="http://schemas.microsoft.com/office/drawing/2018/hyperlinkcolor" val="tx"/>
                    </a:ext>
                  </a:extLst>
                </a:hlinkClick>
              </a:rPr>
              <a:t>Shapes3D data set</a:t>
            </a: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rPr>
              <a:t>: Floor color (upper left), wall color (upper middle), object color (upper right), object size (bottom left), object shape (bottom middle), and camera angle (bottom right). </a:t>
            </a:r>
            <a:r>
              <a:rPr kumimoji="0" lang="en-US" sz="1800" b="0" i="0" u="none" strike="noStrike" kern="1200" cap="none" spc="0" normalizeH="0" baseline="0" noProof="0" dirty="0">
                <a:ln>
                  <a:noFill/>
                </a:ln>
                <a:solidFill>
                  <a:prstClr val="white">
                    <a:lumMod val="65000"/>
                  </a:prstClr>
                </a:solidFill>
                <a:effectLst/>
                <a:uLnTx/>
                <a:uFillTx/>
                <a:latin typeface="Roboto"/>
                <a:ea typeface="+mn-ea"/>
                <a:cs typeface="+mn-cs"/>
                <a:hlinkClick r:id="rId4">
                  <a:extLst>
                    <a:ext uri="{A12FA001-AC4F-418D-AE19-62706E023703}">
                      <ahyp:hlinkClr xmlns:ahyp="http://schemas.microsoft.com/office/drawing/2018/hyperlinkcolor" val="tx"/>
                    </a:ext>
                  </a:extLst>
                </a:hlinkClick>
              </a:rPr>
              <a:t>Image source: Link</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645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971364" y="1165764"/>
            <a:ext cx="10515600" cy="4526471"/>
          </a:xfrm>
        </p:spPr>
        <p:txBody>
          <a:bodyPr>
            <a:normAutofit/>
          </a:bodyPr>
          <a:lstStyle/>
          <a:p>
            <a:pPr algn="ctr"/>
            <a:r>
              <a:rPr lang="en-US" sz="5400" b="1" dirty="0">
                <a:solidFill>
                  <a:srgbClr val="0070C0"/>
                </a:solidFill>
              </a:rPr>
              <a:t>Current Self-Supervise Learning Data Augmentation </a:t>
            </a:r>
          </a:p>
        </p:txBody>
      </p:sp>
    </p:spTree>
    <p:extLst>
      <p:ext uri="{BB962C8B-B14F-4D97-AF65-F5344CB8AC3E}">
        <p14:creationId xmlns:p14="http://schemas.microsoft.com/office/powerpoint/2010/main" val="1392815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76A3B-5D2C-43E0-8D4F-59C6375F09D4}"/>
              </a:ext>
            </a:extLst>
          </p:cNvPr>
          <p:cNvPicPr>
            <a:picLocks noChangeAspect="1"/>
          </p:cNvPicPr>
          <p:nvPr/>
        </p:nvPicPr>
        <p:blipFill rotWithShape="1">
          <a:blip r:embed="rId2"/>
          <a:srcRect b="34120"/>
          <a:stretch/>
        </p:blipFill>
        <p:spPr>
          <a:xfrm>
            <a:off x="2728168" y="2580980"/>
            <a:ext cx="6373499" cy="3674723"/>
          </a:xfrm>
          <a:prstGeom prst="rect">
            <a:avLst/>
          </a:prstGeom>
        </p:spPr>
      </p:pic>
      <p:sp>
        <p:nvSpPr>
          <p:cNvPr id="5" name="Title 1">
            <a:extLst>
              <a:ext uri="{FF2B5EF4-FFF2-40B4-BE49-F238E27FC236}">
                <a16:creationId xmlns:a16="http://schemas.microsoft.com/office/drawing/2014/main" id="{927A8E9F-A7AD-4221-AA1B-FD2D6D580380}"/>
              </a:ext>
            </a:extLst>
          </p:cNvPr>
          <p:cNvSpPr txBox="1">
            <a:spLocks/>
          </p:cNvSpPr>
          <p:nvPr/>
        </p:nvSpPr>
        <p:spPr>
          <a:xfrm>
            <a:off x="942131" y="192169"/>
            <a:ext cx="10515600" cy="6035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Handcrafted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SimCLR</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Data-Augmentation</a:t>
            </a:r>
          </a:p>
        </p:txBody>
      </p:sp>
      <p:cxnSp>
        <p:nvCxnSpPr>
          <p:cNvPr id="8" name="Straight Arrow Connector 7">
            <a:extLst>
              <a:ext uri="{FF2B5EF4-FFF2-40B4-BE49-F238E27FC236}">
                <a16:creationId xmlns:a16="http://schemas.microsoft.com/office/drawing/2014/main" id="{6091E039-E1DA-4611-82C2-325847406299}"/>
              </a:ext>
            </a:extLst>
          </p:cNvPr>
          <p:cNvCxnSpPr/>
          <p:nvPr/>
        </p:nvCxnSpPr>
        <p:spPr>
          <a:xfrm>
            <a:off x="3549608" y="2730270"/>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0729141C-01E9-4EA3-BC89-802777BD5597}"/>
              </a:ext>
            </a:extLst>
          </p:cNvPr>
          <p:cNvCxnSpPr>
            <a:cxnSpLocks/>
            <a:endCxn id="12" idx="1"/>
          </p:cNvCxnSpPr>
          <p:nvPr/>
        </p:nvCxnSpPr>
        <p:spPr>
          <a:xfrm flipV="1">
            <a:off x="5527698" y="1763998"/>
            <a:ext cx="2864497" cy="234254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493DDD-9DED-42B1-9A19-C48ED6BCC12A}"/>
              </a:ext>
            </a:extLst>
          </p:cNvPr>
          <p:cNvSpPr txBox="1"/>
          <p:nvPr/>
        </p:nvSpPr>
        <p:spPr>
          <a:xfrm>
            <a:off x="8392195" y="1563943"/>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14" name="Straight Arrow Connector 13">
            <a:extLst>
              <a:ext uri="{FF2B5EF4-FFF2-40B4-BE49-F238E27FC236}">
                <a16:creationId xmlns:a16="http://schemas.microsoft.com/office/drawing/2014/main" id="{18BA0850-0467-41C1-B642-F6BFADF118FE}"/>
              </a:ext>
            </a:extLst>
          </p:cNvPr>
          <p:cNvCxnSpPr/>
          <p:nvPr/>
        </p:nvCxnSpPr>
        <p:spPr>
          <a:xfrm>
            <a:off x="3666931" y="2836506"/>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B36887A-92CF-4DCA-AE83-693E4E2BFF85}"/>
              </a:ext>
            </a:extLst>
          </p:cNvPr>
          <p:cNvCxnSpPr>
            <a:cxnSpLocks/>
            <a:stCxn id="4" idx="0"/>
            <a:endCxn id="18" idx="2"/>
          </p:cNvCxnSpPr>
          <p:nvPr/>
        </p:nvCxnSpPr>
        <p:spPr>
          <a:xfrm rot="16200000" flipV="1">
            <a:off x="5185090" y="1851152"/>
            <a:ext cx="336436" cy="112322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D66521A-8238-4D1A-8A38-ECC2728B0ADC}"/>
              </a:ext>
            </a:extLst>
          </p:cNvPr>
          <p:cNvSpPr txBox="1"/>
          <p:nvPr/>
        </p:nvSpPr>
        <p:spPr>
          <a:xfrm>
            <a:off x="2457925" y="1844434"/>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
        <p:nvSpPr>
          <p:cNvPr id="11" name="Content Placeholder 2">
            <a:extLst>
              <a:ext uri="{FF2B5EF4-FFF2-40B4-BE49-F238E27FC236}">
                <a16:creationId xmlns:a16="http://schemas.microsoft.com/office/drawing/2014/main" id="{5345D163-8EAA-4B4C-9EAE-7188AD9AA7AB}"/>
              </a:ext>
            </a:extLst>
          </p:cNvPr>
          <p:cNvSpPr>
            <a:spLocks noGrp="1"/>
          </p:cNvSpPr>
          <p:nvPr>
            <p:ph idx="1"/>
          </p:nvPr>
        </p:nvSpPr>
        <p:spPr>
          <a:xfrm>
            <a:off x="404230" y="765419"/>
            <a:ext cx="10563687" cy="4951845"/>
          </a:xfrm>
        </p:spPr>
        <p:txBody>
          <a:bodyPr/>
          <a:lstStyle/>
          <a:p>
            <a:r>
              <a:rPr lang="en-US" dirty="0" err="1"/>
              <a:t>SimCLR</a:t>
            </a:r>
            <a:r>
              <a:rPr lang="en-US" dirty="0"/>
              <a:t> (Positive –Negative) Augmentation Strategy</a:t>
            </a:r>
          </a:p>
        </p:txBody>
      </p:sp>
      <p:sp>
        <p:nvSpPr>
          <p:cNvPr id="13" name="TextBox 12">
            <a:extLst>
              <a:ext uri="{FF2B5EF4-FFF2-40B4-BE49-F238E27FC236}">
                <a16:creationId xmlns:a16="http://schemas.microsoft.com/office/drawing/2014/main" id="{B66AEAD2-77B6-47FD-9A2D-FF5AF3E6B682}"/>
              </a:ext>
            </a:extLst>
          </p:cNvPr>
          <p:cNvSpPr txBox="1"/>
          <p:nvPr/>
        </p:nvSpPr>
        <p:spPr>
          <a:xfrm>
            <a:off x="678352" y="1310226"/>
            <a:ext cx="92174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Dataset working: Natural Images (ImageNet,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CoCo</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Others) </a:t>
            </a:r>
          </a:p>
        </p:txBody>
      </p:sp>
      <p:sp>
        <p:nvSpPr>
          <p:cNvPr id="15" name="Content Placeholder 2">
            <a:extLst>
              <a:ext uri="{FF2B5EF4-FFF2-40B4-BE49-F238E27FC236}">
                <a16:creationId xmlns:a16="http://schemas.microsoft.com/office/drawing/2014/main" id="{61BD0B13-417D-A847-912E-E49E3548EB24}"/>
              </a:ext>
            </a:extLst>
          </p:cNvPr>
          <p:cNvSpPr txBox="1">
            <a:spLocks/>
          </p:cNvSpPr>
          <p:nvPr/>
        </p:nvSpPr>
        <p:spPr>
          <a:xfrm>
            <a:off x="478272" y="6307798"/>
            <a:ext cx="11443317" cy="851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BYOL, SimSam– </a:t>
            </a:r>
            <a:r>
              <a:rPr lang="en-US" b="1"/>
              <a:t>Base on SimCLR [</a:t>
            </a:r>
            <a:r>
              <a:rPr lang="en-US"/>
              <a:t>None – Contrastive (Positive Pair Only)]</a:t>
            </a:r>
            <a:endParaRPr lang="en-US" dirty="0"/>
          </a:p>
        </p:txBody>
      </p:sp>
    </p:spTree>
    <p:extLst>
      <p:ext uri="{BB962C8B-B14F-4D97-AF65-F5344CB8AC3E}">
        <p14:creationId xmlns:p14="http://schemas.microsoft.com/office/powerpoint/2010/main" val="2104524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A30F89-7B09-4F92-AB57-747707152DA7}"/>
              </a:ext>
            </a:extLst>
          </p:cNvPr>
          <p:cNvSpPr txBox="1">
            <a:spLocks/>
          </p:cNvSpPr>
          <p:nvPr/>
        </p:nvSpPr>
        <p:spPr>
          <a:xfrm>
            <a:off x="348343" y="18256"/>
            <a:ext cx="11495314" cy="85175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Self-Supervised – Searching Strategy Data Augmentation</a:t>
            </a:r>
          </a:p>
        </p:txBody>
      </p:sp>
      <p:sp>
        <p:nvSpPr>
          <p:cNvPr id="9" name="Content Placeholder 2">
            <a:extLst>
              <a:ext uri="{FF2B5EF4-FFF2-40B4-BE49-F238E27FC236}">
                <a16:creationId xmlns:a16="http://schemas.microsoft.com/office/drawing/2014/main" id="{250F67B9-4FD9-49CB-BCCF-F97DEACEE834}"/>
              </a:ext>
            </a:extLst>
          </p:cNvPr>
          <p:cNvSpPr>
            <a:spLocks noGrp="1"/>
          </p:cNvSpPr>
          <p:nvPr>
            <p:ph idx="1"/>
          </p:nvPr>
        </p:nvSpPr>
        <p:spPr>
          <a:xfrm>
            <a:off x="4582161" y="5504418"/>
            <a:ext cx="4734560" cy="840885"/>
          </a:xfrm>
        </p:spPr>
        <p:txBody>
          <a:bodyPr/>
          <a:lstStyle/>
          <a:p>
            <a:r>
              <a:rPr lang="en-US" b="1" dirty="0">
                <a:solidFill>
                  <a:srgbClr val="FF0000"/>
                </a:solidFill>
              </a:rPr>
              <a:t>Fast</a:t>
            </a:r>
            <a:r>
              <a:rPr lang="en-US" b="1" dirty="0"/>
              <a:t> Auto Augmentation</a:t>
            </a:r>
          </a:p>
        </p:txBody>
      </p:sp>
      <p:pic>
        <p:nvPicPr>
          <p:cNvPr id="10" name="Picture 9">
            <a:extLst>
              <a:ext uri="{FF2B5EF4-FFF2-40B4-BE49-F238E27FC236}">
                <a16:creationId xmlns:a16="http://schemas.microsoft.com/office/drawing/2014/main" id="{2DCC23D8-A8E0-45D2-A893-E2359B6C2EEC}"/>
              </a:ext>
            </a:extLst>
          </p:cNvPr>
          <p:cNvPicPr>
            <a:picLocks noChangeAspect="1"/>
          </p:cNvPicPr>
          <p:nvPr/>
        </p:nvPicPr>
        <p:blipFill>
          <a:blip r:embed="rId2"/>
          <a:stretch>
            <a:fillRect/>
          </a:stretch>
        </p:blipFill>
        <p:spPr>
          <a:xfrm>
            <a:off x="2076009" y="1901663"/>
            <a:ext cx="7684153" cy="3602755"/>
          </a:xfrm>
          <a:prstGeom prst="rect">
            <a:avLst/>
          </a:prstGeom>
        </p:spPr>
      </p:pic>
      <p:sp>
        <p:nvSpPr>
          <p:cNvPr id="11" name="Rectangle 10">
            <a:extLst>
              <a:ext uri="{FF2B5EF4-FFF2-40B4-BE49-F238E27FC236}">
                <a16:creationId xmlns:a16="http://schemas.microsoft.com/office/drawing/2014/main" id="{8AB17A2B-D7E0-48F6-BD8C-E2C50C1CEE04}"/>
              </a:ext>
            </a:extLst>
          </p:cNvPr>
          <p:cNvSpPr/>
          <p:nvPr/>
        </p:nvSpPr>
        <p:spPr>
          <a:xfrm>
            <a:off x="471767" y="1635463"/>
            <a:ext cx="4591193" cy="341632"/>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Light" panose="020F0302020204030204"/>
                <a:ea typeface="+mn-ea"/>
                <a:cs typeface="+mn-cs"/>
              </a:rPr>
              <a:t>Bayesian Optimization –Self-Supervised Learning</a:t>
            </a:r>
          </a:p>
        </p:txBody>
      </p:sp>
      <p:sp>
        <p:nvSpPr>
          <p:cNvPr id="12" name="Rectangle 11">
            <a:hlinkClick r:id="rId3"/>
            <a:extLst>
              <a:ext uri="{FF2B5EF4-FFF2-40B4-BE49-F238E27FC236}">
                <a16:creationId xmlns:a16="http://schemas.microsoft.com/office/drawing/2014/main" id="{23752457-113F-4A07-ABD7-AA7E0F5EBE26}"/>
              </a:ext>
            </a:extLst>
          </p:cNvPr>
          <p:cNvSpPr/>
          <p:nvPr/>
        </p:nvSpPr>
        <p:spPr>
          <a:xfrm>
            <a:off x="365760" y="1016505"/>
            <a:ext cx="9394401" cy="369332"/>
          </a:xfrm>
          <a:prstGeom prst="rect">
            <a:avLst/>
          </a:prstGeom>
        </p:spPr>
        <p:txBody>
          <a:bodyPr wrap="square">
            <a:spAutoFit/>
          </a:bodyPr>
          <a:lstStyle/>
          <a:p>
            <a:pPr lvl="0">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SelfAugment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Automatic Augmentation Policies for Self-Supervised Learning </a:t>
            </a:r>
            <a:r>
              <a:rPr lang="en-US" b="1" dirty="0">
                <a:solidFill>
                  <a:prstClr val="black"/>
                </a:solidFill>
              </a:rPr>
              <a:t>Reed et al. 2021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590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2AD3AF-B945-4AA4-B3F1-0FDF0B5732EB}"/>
              </a:ext>
            </a:extLst>
          </p:cNvPr>
          <p:cNvSpPr txBox="1">
            <a:spLocks/>
          </p:cNvSpPr>
          <p:nvPr/>
        </p:nvSpPr>
        <p:spPr>
          <a:xfrm>
            <a:off x="0" y="3533"/>
            <a:ext cx="12192000" cy="116077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Policy Strategy Auto Augmentation Data-Augmentation</a:t>
            </a:r>
          </a:p>
        </p:txBody>
      </p:sp>
      <p:pic>
        <p:nvPicPr>
          <p:cNvPr id="6" name="Picture 5">
            <a:extLst>
              <a:ext uri="{FF2B5EF4-FFF2-40B4-BE49-F238E27FC236}">
                <a16:creationId xmlns:a16="http://schemas.microsoft.com/office/drawing/2014/main" id="{5FA3E7DE-1BCA-4D5A-977D-FB0F90EC0ADB}"/>
              </a:ext>
            </a:extLst>
          </p:cNvPr>
          <p:cNvPicPr>
            <a:picLocks noChangeAspect="1"/>
          </p:cNvPicPr>
          <p:nvPr/>
        </p:nvPicPr>
        <p:blipFill>
          <a:blip r:embed="rId2"/>
          <a:stretch>
            <a:fillRect/>
          </a:stretch>
        </p:blipFill>
        <p:spPr>
          <a:xfrm>
            <a:off x="2105451" y="1282316"/>
            <a:ext cx="8188960" cy="3359248"/>
          </a:xfrm>
          <a:prstGeom prst="rect">
            <a:avLst/>
          </a:prstGeom>
        </p:spPr>
      </p:pic>
      <p:pic>
        <p:nvPicPr>
          <p:cNvPr id="7" name="Picture 6">
            <a:extLst>
              <a:ext uri="{FF2B5EF4-FFF2-40B4-BE49-F238E27FC236}">
                <a16:creationId xmlns:a16="http://schemas.microsoft.com/office/drawing/2014/main" id="{F9B99ADD-03DB-45CE-9765-9E74DE5899F2}"/>
              </a:ext>
            </a:extLst>
          </p:cNvPr>
          <p:cNvPicPr>
            <a:picLocks noChangeAspect="1"/>
          </p:cNvPicPr>
          <p:nvPr/>
        </p:nvPicPr>
        <p:blipFill rotWithShape="1">
          <a:blip r:embed="rId3"/>
          <a:srcRect t="4793"/>
          <a:stretch/>
        </p:blipFill>
        <p:spPr>
          <a:xfrm>
            <a:off x="2949574" y="4995298"/>
            <a:ext cx="5991225" cy="1160771"/>
          </a:xfrm>
          <a:prstGeom prst="rect">
            <a:avLst/>
          </a:prstGeom>
        </p:spPr>
      </p:pic>
      <p:sp>
        <p:nvSpPr>
          <p:cNvPr id="8" name="TextBox 7">
            <a:extLst>
              <a:ext uri="{FF2B5EF4-FFF2-40B4-BE49-F238E27FC236}">
                <a16:creationId xmlns:a16="http://schemas.microsoft.com/office/drawing/2014/main" id="{5DDE64F6-25DC-44EB-80BD-7E98794C9D23}"/>
              </a:ext>
            </a:extLst>
          </p:cNvPr>
          <p:cNvSpPr txBox="1"/>
          <p:nvPr/>
        </p:nvSpPr>
        <p:spPr>
          <a:xfrm>
            <a:off x="3668518" y="6288054"/>
            <a:ext cx="4553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Using Random Augmentation Population</a:t>
            </a:r>
          </a:p>
        </p:txBody>
      </p:sp>
    </p:spTree>
    <p:extLst>
      <p:ext uri="{BB962C8B-B14F-4D97-AF65-F5344CB8AC3E}">
        <p14:creationId xmlns:p14="http://schemas.microsoft.com/office/powerpoint/2010/main" val="1802859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1264328" y="1341668"/>
            <a:ext cx="10515600" cy="4526471"/>
          </a:xfrm>
        </p:spPr>
        <p:txBody>
          <a:bodyPr>
            <a:normAutofit/>
          </a:bodyPr>
          <a:lstStyle/>
          <a:p>
            <a:pPr algn="ctr"/>
            <a:r>
              <a:rPr lang="en-US" sz="5400" b="1" dirty="0">
                <a:solidFill>
                  <a:srgbClr val="0070C0"/>
                </a:solidFill>
              </a:rPr>
              <a:t>2. What are </a:t>
            </a:r>
            <a:r>
              <a:rPr lang="en-US" sz="5400" b="1" dirty="0">
                <a:solidFill>
                  <a:srgbClr val="FF0000"/>
                </a:solidFill>
              </a:rPr>
              <a:t>important transformation </a:t>
            </a:r>
            <a:r>
              <a:rPr lang="en-US" sz="5400" b="1" dirty="0">
                <a:solidFill>
                  <a:srgbClr val="0070C0"/>
                </a:solidFill>
              </a:rPr>
              <a:t>From Supervise Learning Data Augmentation ???</a:t>
            </a:r>
          </a:p>
        </p:txBody>
      </p:sp>
    </p:spTree>
    <p:extLst>
      <p:ext uri="{BB962C8B-B14F-4D97-AF65-F5344CB8AC3E}">
        <p14:creationId xmlns:p14="http://schemas.microsoft.com/office/powerpoint/2010/main" val="2345600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989E-79E5-42CF-9DAF-1D78A89323FD}"/>
              </a:ext>
            </a:extLst>
          </p:cNvPr>
          <p:cNvSpPr>
            <a:spLocks noGrp="1"/>
          </p:cNvSpPr>
          <p:nvPr>
            <p:ph type="title"/>
          </p:nvPr>
        </p:nvSpPr>
        <p:spPr>
          <a:xfrm>
            <a:off x="909222" y="202432"/>
            <a:ext cx="10515600" cy="744584"/>
          </a:xfrm>
        </p:spPr>
        <p:txBody>
          <a:bodyPr/>
          <a:lstStyle/>
          <a:p>
            <a:pPr algn="ctr"/>
            <a:r>
              <a:rPr lang="en-US" dirty="0">
                <a:solidFill>
                  <a:srgbClr val="0070C0"/>
                </a:solidFill>
              </a:rPr>
              <a:t>Cropping – Random Color distortion</a:t>
            </a:r>
          </a:p>
        </p:txBody>
      </p:sp>
      <p:pic>
        <p:nvPicPr>
          <p:cNvPr id="4" name="Picture 3">
            <a:extLst>
              <a:ext uri="{FF2B5EF4-FFF2-40B4-BE49-F238E27FC236}">
                <a16:creationId xmlns:a16="http://schemas.microsoft.com/office/drawing/2014/main" id="{803A9A16-92DE-4F3A-A4FE-466D961FF03A}"/>
              </a:ext>
            </a:extLst>
          </p:cNvPr>
          <p:cNvPicPr>
            <a:picLocks noChangeAspect="1"/>
          </p:cNvPicPr>
          <p:nvPr/>
        </p:nvPicPr>
        <p:blipFill rotWithShape="1">
          <a:blip r:embed="rId2"/>
          <a:srcRect b="34120"/>
          <a:stretch/>
        </p:blipFill>
        <p:spPr>
          <a:xfrm>
            <a:off x="2728168" y="2580980"/>
            <a:ext cx="6373499" cy="3674723"/>
          </a:xfrm>
          <a:prstGeom prst="rect">
            <a:avLst/>
          </a:prstGeom>
        </p:spPr>
      </p:pic>
      <p:cxnSp>
        <p:nvCxnSpPr>
          <p:cNvPr id="5" name="Straight Arrow Connector 4">
            <a:extLst>
              <a:ext uri="{FF2B5EF4-FFF2-40B4-BE49-F238E27FC236}">
                <a16:creationId xmlns:a16="http://schemas.microsoft.com/office/drawing/2014/main" id="{20811093-41AC-4F17-BC9F-66D7DF08FADE}"/>
              </a:ext>
            </a:extLst>
          </p:cNvPr>
          <p:cNvCxnSpPr/>
          <p:nvPr/>
        </p:nvCxnSpPr>
        <p:spPr>
          <a:xfrm>
            <a:off x="3549608" y="2730270"/>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69473A-2E80-4745-B725-BBD41DE7ED51}"/>
              </a:ext>
            </a:extLst>
          </p:cNvPr>
          <p:cNvSpPr txBox="1"/>
          <p:nvPr/>
        </p:nvSpPr>
        <p:spPr>
          <a:xfrm>
            <a:off x="8392195" y="1563943"/>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7" name="Straight Arrow Connector 6">
            <a:extLst>
              <a:ext uri="{FF2B5EF4-FFF2-40B4-BE49-F238E27FC236}">
                <a16:creationId xmlns:a16="http://schemas.microsoft.com/office/drawing/2014/main" id="{AA8B9E64-86E1-411B-AFC1-61A2FC173B50}"/>
              </a:ext>
            </a:extLst>
          </p:cNvPr>
          <p:cNvCxnSpPr/>
          <p:nvPr/>
        </p:nvCxnSpPr>
        <p:spPr>
          <a:xfrm>
            <a:off x="3666931" y="2836506"/>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DB743A41-794B-4EE8-A7A3-BFFD1D556607}"/>
              </a:ext>
            </a:extLst>
          </p:cNvPr>
          <p:cNvCxnSpPr>
            <a:cxnSpLocks/>
            <a:stCxn id="4" idx="0"/>
            <a:endCxn id="9" idx="2"/>
          </p:cNvCxnSpPr>
          <p:nvPr/>
        </p:nvCxnSpPr>
        <p:spPr>
          <a:xfrm rot="16200000" flipV="1">
            <a:off x="5185090" y="1851152"/>
            <a:ext cx="336436" cy="112322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7D367E-FC65-42BA-9A32-2C65FAD38B33}"/>
              </a:ext>
            </a:extLst>
          </p:cNvPr>
          <p:cNvSpPr txBox="1"/>
          <p:nvPr/>
        </p:nvSpPr>
        <p:spPr>
          <a:xfrm>
            <a:off x="2457925" y="1844434"/>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Tree>
    <p:extLst>
      <p:ext uri="{BB962C8B-B14F-4D97-AF65-F5344CB8AC3E}">
        <p14:creationId xmlns:p14="http://schemas.microsoft.com/office/powerpoint/2010/main" val="1158295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834A-875E-474E-906E-07DB70E07C7F}"/>
              </a:ext>
            </a:extLst>
          </p:cNvPr>
          <p:cNvSpPr>
            <a:spLocks noGrp="1"/>
          </p:cNvSpPr>
          <p:nvPr>
            <p:ph type="title"/>
          </p:nvPr>
        </p:nvSpPr>
        <p:spPr/>
        <p:txBody>
          <a:bodyPr/>
          <a:lstStyle/>
          <a:p>
            <a:pPr algn="ctr"/>
            <a:r>
              <a:rPr lang="en-US" dirty="0"/>
              <a:t>Under Review</a:t>
            </a:r>
          </a:p>
        </p:txBody>
      </p:sp>
      <p:sp>
        <p:nvSpPr>
          <p:cNvPr id="3" name="Content Placeholder 2">
            <a:extLst>
              <a:ext uri="{FF2B5EF4-FFF2-40B4-BE49-F238E27FC236}">
                <a16:creationId xmlns:a16="http://schemas.microsoft.com/office/drawing/2014/main" id="{9CA74BCA-8D1E-498D-8158-38A7A82C46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76474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08ED-4683-4F0F-80A6-6EAD717EE8D1}"/>
              </a:ext>
            </a:extLst>
          </p:cNvPr>
          <p:cNvSpPr>
            <a:spLocks noGrp="1"/>
          </p:cNvSpPr>
          <p:nvPr>
            <p:ph type="title"/>
          </p:nvPr>
        </p:nvSpPr>
        <p:spPr/>
        <p:txBody>
          <a:bodyPr/>
          <a:lstStyle/>
          <a:p>
            <a:r>
              <a:rPr lang="en-US" b="1" dirty="0"/>
              <a:t>Transformation </a:t>
            </a:r>
            <a:r>
              <a:rPr lang="en-US" dirty="0"/>
              <a:t>impact in self-Supervised </a:t>
            </a:r>
          </a:p>
        </p:txBody>
      </p:sp>
      <p:pic>
        <p:nvPicPr>
          <p:cNvPr id="4" name="Content Placeholder 3">
            <a:extLst>
              <a:ext uri="{FF2B5EF4-FFF2-40B4-BE49-F238E27FC236}">
                <a16:creationId xmlns:a16="http://schemas.microsoft.com/office/drawing/2014/main" id="{7A36AFBD-DC67-4B50-856D-AC4FA4D3F06F}"/>
              </a:ext>
            </a:extLst>
          </p:cNvPr>
          <p:cNvPicPr>
            <a:picLocks noGrp="1" noChangeAspect="1"/>
          </p:cNvPicPr>
          <p:nvPr>
            <p:ph idx="1"/>
          </p:nvPr>
        </p:nvPicPr>
        <p:blipFill>
          <a:blip r:embed="rId2"/>
          <a:stretch>
            <a:fillRect/>
          </a:stretch>
        </p:blipFill>
        <p:spPr>
          <a:xfrm>
            <a:off x="151796" y="1839568"/>
            <a:ext cx="11888407" cy="3904284"/>
          </a:xfrm>
          <a:prstGeom prst="rect">
            <a:avLst/>
          </a:prstGeom>
        </p:spPr>
      </p:pic>
    </p:spTree>
    <p:extLst>
      <p:ext uri="{BB962C8B-B14F-4D97-AF65-F5344CB8AC3E}">
        <p14:creationId xmlns:p14="http://schemas.microsoft.com/office/powerpoint/2010/main" val="562813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D3ED-139B-4B03-8299-AE3AEF02297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E1EB74A-EB42-41A0-A917-8FAC8B4F4965}"/>
              </a:ext>
            </a:extLst>
          </p:cNvPr>
          <p:cNvPicPr>
            <a:picLocks noGrp="1" noChangeAspect="1"/>
          </p:cNvPicPr>
          <p:nvPr>
            <p:ph idx="1"/>
          </p:nvPr>
        </p:nvPicPr>
        <p:blipFill>
          <a:blip r:embed="rId2"/>
          <a:stretch>
            <a:fillRect/>
          </a:stretch>
        </p:blipFill>
        <p:spPr>
          <a:xfrm>
            <a:off x="1103176" y="1825625"/>
            <a:ext cx="9985647" cy="4351338"/>
          </a:xfrm>
          <a:prstGeom prst="rect">
            <a:avLst/>
          </a:prstGeom>
        </p:spPr>
      </p:pic>
    </p:spTree>
    <p:extLst>
      <p:ext uri="{BB962C8B-B14F-4D97-AF65-F5344CB8AC3E}">
        <p14:creationId xmlns:p14="http://schemas.microsoft.com/office/powerpoint/2010/main" val="3276735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016D-6C20-4B71-802A-221B3611C4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8B8C98-4019-4F1A-A9B2-2F37B04928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1008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D352F9-9FDA-4EB1-BDC5-CFB6B860B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37" y="1978902"/>
            <a:ext cx="11948931" cy="3418722"/>
          </a:xfrm>
          <a:prstGeom prst="rect">
            <a:avLst/>
          </a:prstGeom>
        </p:spPr>
      </p:pic>
      <p:sp>
        <p:nvSpPr>
          <p:cNvPr id="9" name="TextBox 8">
            <a:extLst>
              <a:ext uri="{FF2B5EF4-FFF2-40B4-BE49-F238E27FC236}">
                <a16:creationId xmlns:a16="http://schemas.microsoft.com/office/drawing/2014/main" id="{30575FF2-A6F5-49CB-B1BD-746F2AAD40F8}"/>
              </a:ext>
            </a:extLst>
          </p:cNvPr>
          <p:cNvSpPr txBox="1"/>
          <p:nvPr/>
        </p:nvSpPr>
        <p:spPr>
          <a:xfrm>
            <a:off x="226337" y="1148867"/>
            <a:ext cx="48254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Color Representations</a:t>
            </a:r>
          </a:p>
        </p:txBody>
      </p:sp>
      <p:sp>
        <p:nvSpPr>
          <p:cNvPr id="7" name="Title 1">
            <a:extLst>
              <a:ext uri="{FF2B5EF4-FFF2-40B4-BE49-F238E27FC236}">
                <a16:creationId xmlns:a16="http://schemas.microsoft.com/office/drawing/2014/main" id="{E5E9F265-C8FB-456A-95BB-5F02B7E80B34}"/>
              </a:ext>
            </a:extLst>
          </p:cNvPr>
          <p:cNvSpPr>
            <a:spLocks noGrp="1"/>
          </p:cNvSpPr>
          <p:nvPr>
            <p:ph type="title"/>
          </p:nvPr>
        </p:nvSpPr>
        <p:spPr>
          <a:xfrm>
            <a:off x="838200" y="59681"/>
            <a:ext cx="10515600" cy="979005"/>
          </a:xfrm>
        </p:spPr>
        <p:txBody>
          <a:bodyPr>
            <a:normAutofit fontScale="90000"/>
          </a:bodyPr>
          <a:lstStyle/>
          <a:p>
            <a:pPr algn="ctr"/>
            <a:br>
              <a:rPr lang="en-US" dirty="0">
                <a:solidFill>
                  <a:srgbClr val="0070C0"/>
                </a:solidFill>
              </a:rPr>
            </a:br>
            <a:endParaRPr lang="en-US" dirty="0">
              <a:solidFill>
                <a:srgbClr val="0070C0"/>
              </a:solidFill>
            </a:endParaRPr>
          </a:p>
        </p:txBody>
      </p:sp>
      <p:sp>
        <p:nvSpPr>
          <p:cNvPr id="8" name="Title 1">
            <a:extLst>
              <a:ext uri="{FF2B5EF4-FFF2-40B4-BE49-F238E27FC236}">
                <a16:creationId xmlns:a16="http://schemas.microsoft.com/office/drawing/2014/main" id="{F2083F67-5BD2-4103-9A96-F247F7B77AF7}"/>
              </a:ext>
            </a:extLst>
          </p:cNvPr>
          <p:cNvSpPr txBox="1">
            <a:spLocks/>
          </p:cNvSpPr>
          <p:nvPr/>
        </p:nvSpPr>
        <p:spPr>
          <a:xfrm>
            <a:off x="838200" y="59681"/>
            <a:ext cx="10515600" cy="1089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Disentangled Representation</a:t>
            </a:r>
          </a:p>
          <a:p>
            <a:pPr algn="ctr"/>
            <a:r>
              <a:rPr lang="en-US" dirty="0">
                <a:solidFill>
                  <a:srgbClr val="0070C0"/>
                </a:solidFill>
              </a:rPr>
              <a:t>Data Augmentation</a:t>
            </a:r>
          </a:p>
        </p:txBody>
      </p:sp>
      <p:sp>
        <p:nvSpPr>
          <p:cNvPr id="10" name="TextBox 9">
            <a:extLst>
              <a:ext uri="{FF2B5EF4-FFF2-40B4-BE49-F238E27FC236}">
                <a16:creationId xmlns:a16="http://schemas.microsoft.com/office/drawing/2014/main" id="{72F32833-9F2D-4F5F-BF57-37C1A7D68222}"/>
              </a:ext>
            </a:extLst>
          </p:cNvPr>
          <p:cNvSpPr txBox="1"/>
          <p:nvPr/>
        </p:nvSpPr>
        <p:spPr>
          <a:xfrm>
            <a:off x="10046442" y="6153174"/>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327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65B5-AE84-46ED-BF92-F17FF64E3052}"/>
              </a:ext>
            </a:extLst>
          </p:cNvPr>
          <p:cNvSpPr>
            <a:spLocks noGrp="1"/>
          </p:cNvSpPr>
          <p:nvPr>
            <p:ph type="title"/>
          </p:nvPr>
        </p:nvSpPr>
        <p:spPr>
          <a:xfrm>
            <a:off x="497150" y="107674"/>
            <a:ext cx="11425560" cy="1090812"/>
          </a:xfrm>
        </p:spPr>
        <p:txBody>
          <a:bodyPr>
            <a:normAutofit fontScale="90000"/>
          </a:bodyPr>
          <a:lstStyle/>
          <a:p>
            <a:r>
              <a:rPr lang="en-US" sz="4000" dirty="0">
                <a:solidFill>
                  <a:srgbClr val="0070C0"/>
                </a:solidFill>
              </a:rPr>
              <a:t>Multi-Crop Strategy [Global &amp; Local ] SSL Augmentation </a:t>
            </a:r>
          </a:p>
        </p:txBody>
      </p:sp>
      <p:pic>
        <p:nvPicPr>
          <p:cNvPr id="5" name="Picture 4">
            <a:extLst>
              <a:ext uri="{FF2B5EF4-FFF2-40B4-BE49-F238E27FC236}">
                <a16:creationId xmlns:a16="http://schemas.microsoft.com/office/drawing/2014/main" id="{9EB27B9D-B309-4568-9E3A-6DEC0FC81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18" y="1556592"/>
            <a:ext cx="7981023" cy="4491079"/>
          </a:xfrm>
          <a:prstGeom prst="rect">
            <a:avLst/>
          </a:prstGeom>
        </p:spPr>
      </p:pic>
      <p:sp>
        <p:nvSpPr>
          <p:cNvPr id="4" name="TextBox 3">
            <a:hlinkClick r:id="rId3"/>
            <a:extLst>
              <a:ext uri="{FF2B5EF4-FFF2-40B4-BE49-F238E27FC236}">
                <a16:creationId xmlns:a16="http://schemas.microsoft.com/office/drawing/2014/main" id="{2411F3E3-F8BF-4727-978B-1C232501F56A}"/>
              </a:ext>
            </a:extLst>
          </p:cNvPr>
          <p:cNvSpPr txBox="1"/>
          <p:nvPr/>
        </p:nvSpPr>
        <p:spPr>
          <a:xfrm>
            <a:off x="10046442" y="6153174"/>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687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E506-EA10-48C4-B8E8-3A2B7C0CC4E0}"/>
              </a:ext>
            </a:extLst>
          </p:cNvPr>
          <p:cNvSpPr>
            <a:spLocks noGrp="1"/>
          </p:cNvSpPr>
          <p:nvPr>
            <p:ph type="title"/>
          </p:nvPr>
        </p:nvSpPr>
        <p:spPr>
          <a:xfrm>
            <a:off x="497075" y="0"/>
            <a:ext cx="11366241" cy="569167"/>
          </a:xfrm>
        </p:spPr>
        <p:txBody>
          <a:bodyPr>
            <a:normAutofit fontScale="90000"/>
          </a:bodyPr>
          <a:lstStyle/>
          <a:p>
            <a:pPr algn="ctr"/>
            <a:r>
              <a:rPr lang="en-US" dirty="0">
                <a:solidFill>
                  <a:srgbClr val="0052D6"/>
                </a:solidFill>
              </a:rPr>
              <a:t>Two views approach Contrastive Self-Supervised</a:t>
            </a:r>
          </a:p>
        </p:txBody>
      </p:sp>
      <p:pic>
        <p:nvPicPr>
          <p:cNvPr id="8" name="Picture 7">
            <a:extLst>
              <a:ext uri="{FF2B5EF4-FFF2-40B4-BE49-F238E27FC236}">
                <a16:creationId xmlns:a16="http://schemas.microsoft.com/office/drawing/2014/main" id="{FF3AC3E1-836A-48E7-8230-7D20ED0223AE}"/>
              </a:ext>
            </a:extLst>
          </p:cNvPr>
          <p:cNvPicPr>
            <a:picLocks noChangeAspect="1"/>
          </p:cNvPicPr>
          <p:nvPr/>
        </p:nvPicPr>
        <p:blipFill>
          <a:blip r:embed="rId2"/>
          <a:stretch>
            <a:fillRect/>
          </a:stretch>
        </p:blipFill>
        <p:spPr>
          <a:xfrm>
            <a:off x="328684" y="1414579"/>
            <a:ext cx="11534632" cy="4383404"/>
          </a:xfrm>
          <a:prstGeom prst="rect">
            <a:avLst/>
          </a:prstGeom>
        </p:spPr>
      </p:pic>
    </p:spTree>
    <p:extLst>
      <p:ext uri="{BB962C8B-B14F-4D97-AF65-F5344CB8AC3E}">
        <p14:creationId xmlns:p14="http://schemas.microsoft.com/office/powerpoint/2010/main" val="3773874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65B5-AE84-46ED-BF92-F17FF64E3052}"/>
              </a:ext>
            </a:extLst>
          </p:cNvPr>
          <p:cNvSpPr>
            <a:spLocks noGrp="1"/>
          </p:cNvSpPr>
          <p:nvPr>
            <p:ph type="title"/>
          </p:nvPr>
        </p:nvSpPr>
        <p:spPr>
          <a:xfrm>
            <a:off x="497150" y="107674"/>
            <a:ext cx="11425560" cy="1090812"/>
          </a:xfrm>
        </p:spPr>
        <p:txBody>
          <a:bodyPr>
            <a:normAutofit/>
          </a:bodyPr>
          <a:lstStyle/>
          <a:p>
            <a:r>
              <a:rPr lang="en-US" sz="4000" dirty="0">
                <a:solidFill>
                  <a:srgbClr val="0070C0"/>
                </a:solidFill>
              </a:rPr>
              <a:t>Multi-Views Strategy [Global &amp; Local ] views</a:t>
            </a:r>
          </a:p>
        </p:txBody>
      </p:sp>
      <p:pic>
        <p:nvPicPr>
          <p:cNvPr id="4" name="Picture 3">
            <a:extLst>
              <a:ext uri="{FF2B5EF4-FFF2-40B4-BE49-F238E27FC236}">
                <a16:creationId xmlns:a16="http://schemas.microsoft.com/office/drawing/2014/main" id="{5C53629D-2C6A-49E1-8024-BD824D303742}"/>
              </a:ext>
            </a:extLst>
          </p:cNvPr>
          <p:cNvPicPr>
            <a:picLocks noChangeAspect="1"/>
          </p:cNvPicPr>
          <p:nvPr/>
        </p:nvPicPr>
        <p:blipFill>
          <a:blip r:embed="rId2"/>
          <a:stretch>
            <a:fillRect/>
          </a:stretch>
        </p:blipFill>
        <p:spPr>
          <a:xfrm>
            <a:off x="704295" y="1594637"/>
            <a:ext cx="10613465" cy="4495445"/>
          </a:xfrm>
          <a:prstGeom prst="rect">
            <a:avLst/>
          </a:prstGeom>
        </p:spPr>
      </p:pic>
      <p:sp>
        <p:nvSpPr>
          <p:cNvPr id="5" name="TextBox 4">
            <a:hlinkClick r:id="rId3"/>
            <a:extLst>
              <a:ext uri="{FF2B5EF4-FFF2-40B4-BE49-F238E27FC236}">
                <a16:creationId xmlns:a16="http://schemas.microsoft.com/office/drawing/2014/main" id="{BC132F11-BDBE-4CA2-A46D-D246CAA66A1A}"/>
              </a:ext>
            </a:extLst>
          </p:cNvPr>
          <p:cNvSpPr txBox="1"/>
          <p:nvPr/>
        </p:nvSpPr>
        <p:spPr>
          <a:xfrm>
            <a:off x="10046442" y="6153174"/>
            <a:ext cx="20005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60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F3D5-2FB9-466E-ABDB-778FA859D0B2}"/>
              </a:ext>
            </a:extLst>
          </p:cNvPr>
          <p:cNvSpPr>
            <a:spLocks noGrp="1"/>
          </p:cNvSpPr>
          <p:nvPr>
            <p:ph type="title"/>
          </p:nvPr>
        </p:nvSpPr>
        <p:spPr>
          <a:xfrm>
            <a:off x="767178" y="160939"/>
            <a:ext cx="10515600" cy="851116"/>
          </a:xfrm>
        </p:spPr>
        <p:txBody>
          <a:bodyPr/>
          <a:lstStyle/>
          <a:p>
            <a:r>
              <a:rPr lang="en-US" dirty="0">
                <a:solidFill>
                  <a:srgbClr val="0070C0"/>
                </a:solidFill>
              </a:rPr>
              <a:t>Multi-Views Augmentation Yield better Result</a:t>
            </a:r>
          </a:p>
        </p:txBody>
      </p:sp>
      <p:pic>
        <p:nvPicPr>
          <p:cNvPr id="4" name="Picture 3">
            <a:extLst>
              <a:ext uri="{FF2B5EF4-FFF2-40B4-BE49-F238E27FC236}">
                <a16:creationId xmlns:a16="http://schemas.microsoft.com/office/drawing/2014/main" id="{C12D6A47-5449-43EB-AABF-0CC56D7E2C0F}"/>
              </a:ext>
            </a:extLst>
          </p:cNvPr>
          <p:cNvPicPr>
            <a:picLocks noChangeAspect="1"/>
          </p:cNvPicPr>
          <p:nvPr/>
        </p:nvPicPr>
        <p:blipFill>
          <a:blip r:embed="rId2"/>
          <a:stretch>
            <a:fillRect/>
          </a:stretch>
        </p:blipFill>
        <p:spPr>
          <a:xfrm>
            <a:off x="2558955" y="4262385"/>
            <a:ext cx="4365628" cy="2026340"/>
          </a:xfrm>
          <a:prstGeom prst="rect">
            <a:avLst/>
          </a:prstGeom>
        </p:spPr>
      </p:pic>
      <p:sp>
        <p:nvSpPr>
          <p:cNvPr id="5" name="TextBox 4">
            <a:hlinkClick r:id="rId3"/>
            <a:extLst>
              <a:ext uri="{FF2B5EF4-FFF2-40B4-BE49-F238E27FC236}">
                <a16:creationId xmlns:a16="http://schemas.microsoft.com/office/drawing/2014/main" id="{778FF14C-19AF-4ADF-932C-C7A9EC16AB6C}"/>
              </a:ext>
            </a:extLst>
          </p:cNvPr>
          <p:cNvSpPr txBox="1"/>
          <p:nvPr/>
        </p:nvSpPr>
        <p:spPr>
          <a:xfrm>
            <a:off x="8343817" y="5090889"/>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416A0FA-3F95-47D1-B6EB-8AD507C115EF}"/>
              </a:ext>
            </a:extLst>
          </p:cNvPr>
          <p:cNvPicPr>
            <a:picLocks noChangeAspect="1"/>
          </p:cNvPicPr>
          <p:nvPr/>
        </p:nvPicPr>
        <p:blipFill>
          <a:blip r:embed="rId5"/>
          <a:stretch>
            <a:fillRect/>
          </a:stretch>
        </p:blipFill>
        <p:spPr>
          <a:xfrm>
            <a:off x="1859376" y="1495425"/>
            <a:ext cx="9387372" cy="2446260"/>
          </a:xfrm>
          <a:prstGeom prst="rect">
            <a:avLst/>
          </a:prstGeom>
        </p:spPr>
      </p:pic>
    </p:spTree>
    <p:extLst>
      <p:ext uri="{BB962C8B-B14F-4D97-AF65-F5344CB8AC3E}">
        <p14:creationId xmlns:p14="http://schemas.microsoft.com/office/powerpoint/2010/main" val="803557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767178" y="995439"/>
            <a:ext cx="10927672" cy="4526471"/>
          </a:xfrm>
        </p:spPr>
        <p:txBody>
          <a:bodyPr>
            <a:normAutofit/>
          </a:bodyPr>
          <a:lstStyle/>
          <a:p>
            <a:pPr algn="ctr"/>
            <a:r>
              <a:rPr lang="en-US" sz="5400" b="1" dirty="0">
                <a:solidFill>
                  <a:srgbClr val="0070C0"/>
                </a:solidFill>
              </a:rPr>
              <a:t>2. What We Can Learn From </a:t>
            </a:r>
            <a:br>
              <a:rPr lang="en-US" sz="5400" b="1" dirty="0">
                <a:solidFill>
                  <a:srgbClr val="0070C0"/>
                </a:solidFill>
              </a:rPr>
            </a:br>
            <a:r>
              <a:rPr lang="en-US" sz="5400" b="1" dirty="0">
                <a:solidFill>
                  <a:srgbClr val="0070C0"/>
                </a:solidFill>
              </a:rPr>
              <a:t>Self-Supervise Data Augmentation ???</a:t>
            </a:r>
          </a:p>
        </p:txBody>
      </p:sp>
    </p:spTree>
    <p:extLst>
      <p:ext uri="{BB962C8B-B14F-4D97-AF65-F5344CB8AC3E}">
        <p14:creationId xmlns:p14="http://schemas.microsoft.com/office/powerpoint/2010/main" val="1331946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E0B9-40A5-413C-BF34-CC516664DB04}"/>
              </a:ext>
            </a:extLst>
          </p:cNvPr>
          <p:cNvSpPr>
            <a:spLocks noGrp="1"/>
          </p:cNvSpPr>
          <p:nvPr>
            <p:ph type="title"/>
          </p:nvPr>
        </p:nvSpPr>
        <p:spPr/>
        <p:txBody>
          <a:bodyPr/>
          <a:lstStyle/>
          <a:p>
            <a:pPr algn="ctr"/>
            <a:r>
              <a:rPr lang="en-US" dirty="0"/>
              <a:t>Cropping + Color Distortion are important in SSL learning</a:t>
            </a:r>
          </a:p>
        </p:txBody>
      </p:sp>
      <p:sp>
        <p:nvSpPr>
          <p:cNvPr id="3" name="Content Placeholder 2">
            <a:extLst>
              <a:ext uri="{FF2B5EF4-FFF2-40B4-BE49-F238E27FC236}">
                <a16:creationId xmlns:a16="http://schemas.microsoft.com/office/drawing/2014/main" id="{D043F232-EE60-49E9-AFB9-7B9512736C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8726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DA90BA-3528-4CC2-BBD5-03FF129D0765}"/>
              </a:ext>
            </a:extLst>
          </p:cNvPr>
          <p:cNvSpPr txBox="1">
            <a:spLocks/>
          </p:cNvSpPr>
          <p:nvPr/>
        </p:nvSpPr>
        <p:spPr>
          <a:xfrm>
            <a:off x="348343" y="18256"/>
            <a:ext cx="11495314" cy="8517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Self-Supervised –Data Augmentation Regularization</a:t>
            </a:r>
          </a:p>
        </p:txBody>
      </p:sp>
      <p:sp>
        <p:nvSpPr>
          <p:cNvPr id="7" name="Rectangle 6">
            <a:extLst>
              <a:ext uri="{FF2B5EF4-FFF2-40B4-BE49-F238E27FC236}">
                <a16:creationId xmlns:a16="http://schemas.microsoft.com/office/drawing/2014/main" id="{1C759691-D233-4A77-B8DC-22C77D063B52}"/>
              </a:ext>
            </a:extLst>
          </p:cNvPr>
          <p:cNvSpPr/>
          <p:nvPr/>
        </p:nvSpPr>
        <p:spPr>
          <a:xfrm>
            <a:off x="289710" y="779195"/>
            <a:ext cx="1161257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Un-Mix: Rethinking Image Mixtures for Unsupervised Visual Representation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Grande"/>
                <a:ea typeface="+mn-ea"/>
                <a:cs typeface="+mn-cs"/>
              </a:rPr>
              <a:t>(</a:t>
            </a:r>
            <a:r>
              <a:rPr kumimoji="0" lang="en-US" sz="1800" b="1" i="0" u="none" strike="noStrike" kern="1200" cap="none" spc="0" normalizeH="0" baseline="0" noProof="0" dirty="0" err="1">
                <a:ln>
                  <a:noFill/>
                </a:ln>
                <a:solidFill>
                  <a:srgbClr val="000000"/>
                </a:solidFill>
                <a:effectLst/>
                <a:uLnTx/>
                <a:uFillTx/>
                <a:latin typeface="Lucida Grande"/>
                <a:ea typeface="+mn-ea"/>
                <a:cs typeface="+mn-cs"/>
              </a:rPr>
              <a:t>SimCLR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Contrastive Learning-- BYOL)</a:t>
            </a:r>
          </a:p>
        </p:txBody>
      </p:sp>
      <p:sp>
        <p:nvSpPr>
          <p:cNvPr id="8" name="TextBox 7">
            <a:extLst>
              <a:ext uri="{FF2B5EF4-FFF2-40B4-BE49-F238E27FC236}">
                <a16:creationId xmlns:a16="http://schemas.microsoft.com/office/drawing/2014/main" id="{FA2B7DAA-85CD-4FA5-BC12-FA29FA430E76}"/>
              </a:ext>
            </a:extLst>
          </p:cNvPr>
          <p:cNvSpPr txBox="1"/>
          <p:nvPr/>
        </p:nvSpPr>
        <p:spPr>
          <a:xfrm>
            <a:off x="528320" y="1506946"/>
            <a:ext cx="218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Paper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1B9BA73-558D-40E0-B0B3-93537DCF233F}"/>
              </a:ext>
            </a:extLst>
          </p:cNvPr>
          <p:cNvPicPr>
            <a:picLocks noChangeAspect="1"/>
          </p:cNvPicPr>
          <p:nvPr/>
        </p:nvPicPr>
        <p:blipFill rotWithShape="1">
          <a:blip r:embed="rId3"/>
          <a:srcRect r="30738" b="20738"/>
          <a:stretch/>
        </p:blipFill>
        <p:spPr>
          <a:xfrm>
            <a:off x="3162397" y="1425526"/>
            <a:ext cx="4396644" cy="5248116"/>
          </a:xfrm>
          <a:prstGeom prst="rect">
            <a:avLst/>
          </a:prstGeom>
        </p:spPr>
      </p:pic>
      <p:sp>
        <p:nvSpPr>
          <p:cNvPr id="9" name="TextBox 8">
            <a:extLst>
              <a:ext uri="{FF2B5EF4-FFF2-40B4-BE49-F238E27FC236}">
                <a16:creationId xmlns:a16="http://schemas.microsoft.com/office/drawing/2014/main" id="{3C67CF7B-06F5-4F06-84D6-1419CB231C98}"/>
              </a:ext>
            </a:extLst>
          </p:cNvPr>
          <p:cNvSpPr txBox="1"/>
          <p:nvPr/>
        </p:nvSpPr>
        <p:spPr>
          <a:xfrm>
            <a:off x="7964652" y="2547103"/>
            <a:ext cx="1470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a:extLst>
              <a:ext uri="{FF2B5EF4-FFF2-40B4-BE49-F238E27FC236}">
                <a16:creationId xmlns:a16="http://schemas.microsoft.com/office/drawing/2014/main" id="{5DD47339-4B70-4C88-966A-9E054B260FE1}"/>
              </a:ext>
            </a:extLst>
          </p:cNvPr>
          <p:cNvSpPr txBox="1"/>
          <p:nvPr/>
        </p:nvSpPr>
        <p:spPr>
          <a:xfrm>
            <a:off x="7964652" y="5787452"/>
            <a:ext cx="14701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525080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DA90BA-3528-4CC2-BBD5-03FF129D0765}"/>
              </a:ext>
            </a:extLst>
          </p:cNvPr>
          <p:cNvSpPr txBox="1">
            <a:spLocks/>
          </p:cNvSpPr>
          <p:nvPr/>
        </p:nvSpPr>
        <p:spPr>
          <a:xfrm>
            <a:off x="348343" y="18256"/>
            <a:ext cx="11495314" cy="8517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Self-Supervised –Data Augmentation Regularization</a:t>
            </a:r>
          </a:p>
        </p:txBody>
      </p:sp>
      <p:pic>
        <p:nvPicPr>
          <p:cNvPr id="5" name="Picture 4">
            <a:extLst>
              <a:ext uri="{FF2B5EF4-FFF2-40B4-BE49-F238E27FC236}">
                <a16:creationId xmlns:a16="http://schemas.microsoft.com/office/drawing/2014/main" id="{89CAABCD-8408-42E8-A9C7-2D758B7073A0}"/>
              </a:ext>
            </a:extLst>
          </p:cNvPr>
          <p:cNvPicPr>
            <a:picLocks noChangeAspect="1"/>
          </p:cNvPicPr>
          <p:nvPr/>
        </p:nvPicPr>
        <p:blipFill rotWithShape="1">
          <a:blip r:embed="rId2">
            <a:extLst>
              <a:ext uri="{28A0092B-C50C-407E-A947-70E740481C1C}">
                <a14:useLocalDpi xmlns:a14="http://schemas.microsoft.com/office/drawing/2010/main" val="0"/>
              </a:ext>
            </a:extLst>
          </a:blip>
          <a:srcRect b="25522"/>
          <a:stretch/>
        </p:blipFill>
        <p:spPr>
          <a:xfrm>
            <a:off x="231077" y="1865048"/>
            <a:ext cx="11612580" cy="4103263"/>
          </a:xfrm>
          <a:prstGeom prst="rect">
            <a:avLst/>
          </a:prstGeom>
        </p:spPr>
      </p:pic>
      <p:sp>
        <p:nvSpPr>
          <p:cNvPr id="7" name="Rectangle 6">
            <a:extLst>
              <a:ext uri="{FF2B5EF4-FFF2-40B4-BE49-F238E27FC236}">
                <a16:creationId xmlns:a16="http://schemas.microsoft.com/office/drawing/2014/main" id="{1C759691-D233-4A77-B8DC-22C77D063B52}"/>
              </a:ext>
            </a:extLst>
          </p:cNvPr>
          <p:cNvSpPr/>
          <p:nvPr/>
        </p:nvSpPr>
        <p:spPr>
          <a:xfrm>
            <a:off x="348342" y="1043355"/>
            <a:ext cx="1161257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Lucida Grande"/>
                <a:ea typeface="+mn-ea"/>
                <a:cs typeface="+mn-cs"/>
              </a:rPr>
              <a:t>MixCo</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Mix-up Contrastive Learning for Visual Representation (</a:t>
            </a:r>
            <a:r>
              <a:rPr kumimoji="0" lang="en-US" sz="1800" b="1" i="0" u="none" strike="noStrike" kern="1200" cap="none" spc="0" normalizeH="0" baseline="0" noProof="0" dirty="0" err="1">
                <a:ln>
                  <a:noFill/>
                </a:ln>
                <a:solidFill>
                  <a:srgbClr val="000000"/>
                </a:solidFill>
                <a:effectLst/>
                <a:uLnTx/>
                <a:uFillTx/>
                <a:latin typeface="Lucida Grande"/>
                <a:ea typeface="+mn-ea"/>
                <a:cs typeface="+mn-cs"/>
              </a:rPr>
              <a:t>SimCLR</a:t>
            </a:r>
            <a:r>
              <a:rPr kumimoji="0" lang="en-US" sz="1800" b="1" i="0" u="none" strike="noStrike" kern="1200" cap="none" spc="0" normalizeH="0" baseline="0" noProof="0" dirty="0">
                <a:ln>
                  <a:noFill/>
                </a:ln>
                <a:solidFill>
                  <a:srgbClr val="000000"/>
                </a:solidFill>
                <a:effectLst/>
                <a:uLnTx/>
                <a:uFillTx/>
                <a:latin typeface="Lucida Grande"/>
                <a:ea typeface="+mn-ea"/>
                <a:cs typeface="+mn-cs"/>
              </a:rPr>
              <a:t> Contrastive Learning)</a:t>
            </a:r>
          </a:p>
        </p:txBody>
      </p:sp>
      <p:sp>
        <p:nvSpPr>
          <p:cNvPr id="8" name="TextBox 7">
            <a:extLst>
              <a:ext uri="{FF2B5EF4-FFF2-40B4-BE49-F238E27FC236}">
                <a16:creationId xmlns:a16="http://schemas.microsoft.com/office/drawing/2014/main" id="{FA2B7DAA-85CD-4FA5-BC12-FA29FA430E76}"/>
              </a:ext>
            </a:extLst>
          </p:cNvPr>
          <p:cNvSpPr txBox="1"/>
          <p:nvPr/>
        </p:nvSpPr>
        <p:spPr>
          <a:xfrm>
            <a:off x="528320" y="1506946"/>
            <a:ext cx="218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Paper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88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35E-FBDC-44AA-A1BB-1B558A323D8E}"/>
              </a:ext>
            </a:extLst>
          </p:cNvPr>
          <p:cNvSpPr>
            <a:spLocks noGrp="1"/>
          </p:cNvSpPr>
          <p:nvPr>
            <p:ph type="title"/>
          </p:nvPr>
        </p:nvSpPr>
        <p:spPr>
          <a:xfrm>
            <a:off x="300861" y="1366381"/>
            <a:ext cx="11891139" cy="4526471"/>
          </a:xfrm>
        </p:spPr>
        <p:txBody>
          <a:bodyPr>
            <a:normAutofit/>
          </a:bodyPr>
          <a:lstStyle/>
          <a:p>
            <a:pPr algn="ctr"/>
            <a:r>
              <a:rPr lang="en-US" sz="5400" b="1" dirty="0">
                <a:solidFill>
                  <a:srgbClr val="0070C0"/>
                </a:solidFill>
              </a:rPr>
              <a:t>1. What’s the different Data Augmentation </a:t>
            </a:r>
            <a:br>
              <a:rPr lang="en-US" sz="5400" b="1" dirty="0">
                <a:solidFill>
                  <a:srgbClr val="0070C0"/>
                </a:solidFill>
              </a:rPr>
            </a:br>
            <a:r>
              <a:rPr lang="en-US" sz="5400" b="1" dirty="0">
                <a:solidFill>
                  <a:srgbClr val="0070C0"/>
                </a:solidFill>
              </a:rPr>
              <a:t>Self-Supervised &amp; Supervised </a:t>
            </a:r>
          </a:p>
        </p:txBody>
      </p:sp>
    </p:spTree>
    <p:extLst>
      <p:ext uri="{BB962C8B-B14F-4D97-AF65-F5344CB8AC3E}">
        <p14:creationId xmlns:p14="http://schemas.microsoft.com/office/powerpoint/2010/main" val="3738284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A0DE-5BE7-EF47-98DA-25A0815D64DB}"/>
              </a:ext>
            </a:extLst>
          </p:cNvPr>
          <p:cNvSpPr>
            <a:spLocks noGrp="1"/>
          </p:cNvSpPr>
          <p:nvPr>
            <p:ph type="title"/>
          </p:nvPr>
        </p:nvSpPr>
        <p:spPr>
          <a:xfrm>
            <a:off x="838200" y="161511"/>
            <a:ext cx="10515600" cy="642581"/>
          </a:xfrm>
        </p:spPr>
        <p:txBody>
          <a:bodyPr>
            <a:normAutofit fontScale="90000"/>
          </a:bodyPr>
          <a:lstStyle/>
          <a:p>
            <a:r>
              <a:rPr lang="en-TW" b="1" dirty="0"/>
              <a:t>Supervised – Data Augmentation Core Values</a:t>
            </a:r>
          </a:p>
        </p:txBody>
      </p:sp>
      <p:pic>
        <p:nvPicPr>
          <p:cNvPr id="4" name="Content Placeholder 3">
            <a:extLst>
              <a:ext uri="{FF2B5EF4-FFF2-40B4-BE49-F238E27FC236}">
                <a16:creationId xmlns:a16="http://schemas.microsoft.com/office/drawing/2014/main" id="{EC694F74-4852-4DBC-8712-7CC3DB6CF104}"/>
              </a:ext>
            </a:extLst>
          </p:cNvPr>
          <p:cNvPicPr>
            <a:picLocks noGrp="1" noChangeAspect="1"/>
          </p:cNvPicPr>
          <p:nvPr>
            <p:ph idx="1"/>
          </p:nvPr>
        </p:nvPicPr>
        <p:blipFill>
          <a:blip r:embed="rId2"/>
          <a:stretch>
            <a:fillRect/>
          </a:stretch>
        </p:blipFill>
        <p:spPr>
          <a:xfrm>
            <a:off x="5087193" y="1247126"/>
            <a:ext cx="5754978" cy="4773509"/>
          </a:xfrm>
          <a:prstGeom prst="rect">
            <a:avLst/>
          </a:prstGeom>
        </p:spPr>
      </p:pic>
      <p:sp>
        <p:nvSpPr>
          <p:cNvPr id="5" name="Rectangle 4">
            <a:extLst>
              <a:ext uri="{FF2B5EF4-FFF2-40B4-BE49-F238E27FC236}">
                <a16:creationId xmlns:a16="http://schemas.microsoft.com/office/drawing/2014/main" id="{547EF038-61A2-43BD-BCAE-8740CBE84EE0}"/>
              </a:ext>
            </a:extLst>
          </p:cNvPr>
          <p:cNvSpPr/>
          <p:nvPr/>
        </p:nvSpPr>
        <p:spPr>
          <a:xfrm>
            <a:off x="360784" y="1511559"/>
            <a:ext cx="4519126" cy="3045449"/>
          </a:xfrm>
          <a:prstGeom prst="rect">
            <a:avLst/>
          </a:prstGeom>
        </p:spPr>
        <p:txBody>
          <a:bodyPr wrap="square">
            <a:spAutoFit/>
          </a:bodyPr>
          <a:lstStyle/>
          <a:p>
            <a:pPr>
              <a:lnSpc>
                <a:spcPct val="250000"/>
              </a:lnSpc>
            </a:pPr>
            <a:r>
              <a:rPr lang="en-US" sz="2000" dirty="0"/>
              <a:t>“find a maximally compressed mapping of the input variable that preserves as much as possible the information on the output variable.” </a:t>
            </a:r>
          </a:p>
        </p:txBody>
      </p:sp>
    </p:spTree>
    <p:extLst>
      <p:ext uri="{BB962C8B-B14F-4D97-AF65-F5344CB8AC3E}">
        <p14:creationId xmlns:p14="http://schemas.microsoft.com/office/powerpoint/2010/main" val="7520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E1EE22-AB73-4802-9CA2-BDFF71C3A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812" y="1618736"/>
            <a:ext cx="7981023" cy="4491079"/>
          </a:xfrm>
          <a:prstGeom prst="rect">
            <a:avLst/>
          </a:prstGeom>
        </p:spPr>
      </p:pic>
      <p:sp>
        <p:nvSpPr>
          <p:cNvPr id="5" name="TextBox 4">
            <a:extLst>
              <a:ext uri="{FF2B5EF4-FFF2-40B4-BE49-F238E27FC236}">
                <a16:creationId xmlns:a16="http://schemas.microsoft.com/office/drawing/2014/main" id="{455A8BFC-7C30-40B7-B1E0-E79CB39EDCD8}"/>
              </a:ext>
            </a:extLst>
          </p:cNvPr>
          <p:cNvSpPr txBox="1"/>
          <p:nvPr/>
        </p:nvSpPr>
        <p:spPr>
          <a:xfrm>
            <a:off x="123349" y="1097878"/>
            <a:ext cx="58394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Local – Global Semantic Representations</a:t>
            </a:r>
          </a:p>
        </p:txBody>
      </p:sp>
      <p:sp>
        <p:nvSpPr>
          <p:cNvPr id="9" name="Title 1">
            <a:extLst>
              <a:ext uri="{FF2B5EF4-FFF2-40B4-BE49-F238E27FC236}">
                <a16:creationId xmlns:a16="http://schemas.microsoft.com/office/drawing/2014/main" id="{E00A817F-2357-4EAE-8734-590771CC9814}"/>
              </a:ext>
            </a:extLst>
          </p:cNvPr>
          <p:cNvSpPr txBox="1">
            <a:spLocks/>
          </p:cNvSpPr>
          <p:nvPr/>
        </p:nvSpPr>
        <p:spPr>
          <a:xfrm>
            <a:off x="838200" y="59681"/>
            <a:ext cx="10515600" cy="1089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Disentangled Representation</a:t>
            </a:r>
          </a:p>
          <a:p>
            <a:pPr algn="ctr"/>
            <a:r>
              <a:rPr lang="en-US" dirty="0">
                <a:solidFill>
                  <a:srgbClr val="0070C0"/>
                </a:solidFill>
              </a:rPr>
              <a:t>Data Augmentation</a:t>
            </a:r>
          </a:p>
        </p:txBody>
      </p:sp>
      <p:sp>
        <p:nvSpPr>
          <p:cNvPr id="6" name="TextBox 5">
            <a:hlinkClick r:id="rId3"/>
            <a:extLst>
              <a:ext uri="{FF2B5EF4-FFF2-40B4-BE49-F238E27FC236}">
                <a16:creationId xmlns:a16="http://schemas.microsoft.com/office/drawing/2014/main" id="{7854BBCA-15FA-4D7F-8159-838D37B10633}"/>
              </a:ext>
            </a:extLst>
          </p:cNvPr>
          <p:cNvSpPr txBox="1"/>
          <p:nvPr/>
        </p:nvSpPr>
        <p:spPr>
          <a:xfrm>
            <a:off x="10046442" y="6153174"/>
            <a:ext cx="2752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Image source</a:t>
            </a:r>
            <a:endParaRPr kumimoji="0" lang="en-US" sz="18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909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07DB5A-F6D7-4544-B787-81942D5B5F94}"/>
              </a:ext>
            </a:extLst>
          </p:cNvPr>
          <p:cNvSpPr/>
          <p:nvPr/>
        </p:nvSpPr>
        <p:spPr>
          <a:xfrm>
            <a:off x="838200" y="1710622"/>
            <a:ext cx="10515600" cy="3636060"/>
          </a:xfrm>
          <a:prstGeom prst="rect">
            <a:avLst/>
          </a:prstGeom>
        </p:spPr>
        <p:txBody>
          <a:bodyPr wrap="square">
            <a:spAutoFit/>
          </a:bodyPr>
          <a:lstStyle/>
          <a:p>
            <a:pPr>
              <a:lnSpc>
                <a:spcPct val="250000"/>
              </a:lnSpc>
            </a:pPr>
            <a:r>
              <a:rPr lang="en-US" sz="2400" dirty="0"/>
              <a:t>train a machine learning model, what you’re really doing is tuning its parameters such that it can map a particular input (say, an image) to some output (a label). Our optimization goal is to chase that sweet spot where our model’s loss is low, which happens when your parameters are tuned in the right way.</a:t>
            </a:r>
          </a:p>
        </p:txBody>
      </p:sp>
      <p:sp>
        <p:nvSpPr>
          <p:cNvPr id="5" name="Title 1">
            <a:extLst>
              <a:ext uri="{FF2B5EF4-FFF2-40B4-BE49-F238E27FC236}">
                <a16:creationId xmlns:a16="http://schemas.microsoft.com/office/drawing/2014/main" id="{359C5EA5-2E7B-45C8-A798-F889D4686A20}"/>
              </a:ext>
            </a:extLst>
          </p:cNvPr>
          <p:cNvSpPr txBox="1">
            <a:spLocks/>
          </p:cNvSpPr>
          <p:nvPr/>
        </p:nvSpPr>
        <p:spPr>
          <a:xfrm>
            <a:off x="838200" y="639521"/>
            <a:ext cx="10515600" cy="64258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TW" b="1" dirty="0"/>
              <a:t>Supervised – Data Augmentation Core Values</a:t>
            </a:r>
          </a:p>
        </p:txBody>
      </p:sp>
    </p:spTree>
    <p:extLst>
      <p:ext uri="{BB962C8B-B14F-4D97-AF65-F5344CB8AC3E}">
        <p14:creationId xmlns:p14="http://schemas.microsoft.com/office/powerpoint/2010/main" val="4366289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70D3-3538-8A45-8099-B52E27FD5DB4}"/>
              </a:ext>
            </a:extLst>
          </p:cNvPr>
          <p:cNvSpPr>
            <a:spLocks noGrp="1"/>
          </p:cNvSpPr>
          <p:nvPr>
            <p:ph type="title"/>
          </p:nvPr>
        </p:nvSpPr>
        <p:spPr/>
        <p:txBody>
          <a:bodyPr/>
          <a:lstStyle/>
          <a:p>
            <a:r>
              <a:rPr lang="en-TW" dirty="0"/>
              <a:t>Self-Supervised Data Augmentation Core Values</a:t>
            </a:r>
          </a:p>
        </p:txBody>
      </p:sp>
      <p:pic>
        <p:nvPicPr>
          <p:cNvPr id="4" name="Picture 3">
            <a:extLst>
              <a:ext uri="{FF2B5EF4-FFF2-40B4-BE49-F238E27FC236}">
                <a16:creationId xmlns:a16="http://schemas.microsoft.com/office/drawing/2014/main" id="{9911A0D1-558E-44F0-ABAA-D70CE4236B8C}"/>
              </a:ext>
            </a:extLst>
          </p:cNvPr>
          <p:cNvPicPr>
            <a:picLocks noChangeAspect="1"/>
          </p:cNvPicPr>
          <p:nvPr/>
        </p:nvPicPr>
        <p:blipFill>
          <a:blip r:embed="rId2"/>
          <a:stretch>
            <a:fillRect/>
          </a:stretch>
        </p:blipFill>
        <p:spPr>
          <a:xfrm>
            <a:off x="3377682" y="1367638"/>
            <a:ext cx="6123654" cy="5221883"/>
          </a:xfrm>
          <a:prstGeom prst="rect">
            <a:avLst/>
          </a:prstGeom>
        </p:spPr>
      </p:pic>
    </p:spTree>
    <p:extLst>
      <p:ext uri="{BB962C8B-B14F-4D97-AF65-F5344CB8AC3E}">
        <p14:creationId xmlns:p14="http://schemas.microsoft.com/office/powerpoint/2010/main" val="3947061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328976" y="2274987"/>
            <a:ext cx="12425972"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Proposed Multi-Augmentation 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(1. Define – 2.Policy – 3.Random)</a:t>
            </a: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4184239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D001-D657-DD4A-8DEC-23D6AE64B7BE}"/>
              </a:ext>
            </a:extLst>
          </p:cNvPr>
          <p:cNvSpPr>
            <a:spLocks noGrp="1"/>
          </p:cNvSpPr>
          <p:nvPr>
            <p:ph type="title"/>
          </p:nvPr>
        </p:nvSpPr>
        <p:spPr/>
        <p:txBody>
          <a:bodyPr/>
          <a:lstStyle/>
          <a:p>
            <a:pPr algn="ctr"/>
            <a:r>
              <a:rPr lang="en-TW" dirty="0"/>
              <a:t>Combination Data Augmentation Strategies</a:t>
            </a:r>
          </a:p>
        </p:txBody>
      </p:sp>
      <p:sp>
        <p:nvSpPr>
          <p:cNvPr id="4" name="Rounded Rectangle 3">
            <a:extLst>
              <a:ext uri="{FF2B5EF4-FFF2-40B4-BE49-F238E27FC236}">
                <a16:creationId xmlns:a16="http://schemas.microsoft.com/office/drawing/2014/main" id="{B59B3721-F7CA-FA44-902C-D8CAEFF5C589}"/>
              </a:ext>
            </a:extLst>
          </p:cNvPr>
          <p:cNvSpPr/>
          <p:nvPr/>
        </p:nvSpPr>
        <p:spPr>
          <a:xfrm>
            <a:off x="306860" y="2784389"/>
            <a:ext cx="4658497" cy="174230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b="1" dirty="0"/>
              <a:t>Supervised Data Augmentation </a:t>
            </a:r>
          </a:p>
        </p:txBody>
      </p:sp>
      <p:sp>
        <p:nvSpPr>
          <p:cNvPr id="5" name="Rounded Rectangle 4">
            <a:extLst>
              <a:ext uri="{FF2B5EF4-FFF2-40B4-BE49-F238E27FC236}">
                <a16:creationId xmlns:a16="http://schemas.microsoft.com/office/drawing/2014/main" id="{19FAFCE8-C6FA-4D45-853A-8C97454D90A1}"/>
              </a:ext>
            </a:extLst>
          </p:cNvPr>
          <p:cNvSpPr/>
          <p:nvPr/>
        </p:nvSpPr>
        <p:spPr>
          <a:xfrm>
            <a:off x="7094837" y="2784389"/>
            <a:ext cx="4790303" cy="165168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b="1" dirty="0"/>
              <a:t>Self-Supervised Data Augmentation </a:t>
            </a:r>
          </a:p>
        </p:txBody>
      </p:sp>
      <p:sp>
        <p:nvSpPr>
          <p:cNvPr id="6" name="Curved Left Arrow 5">
            <a:extLst>
              <a:ext uri="{FF2B5EF4-FFF2-40B4-BE49-F238E27FC236}">
                <a16:creationId xmlns:a16="http://schemas.microsoft.com/office/drawing/2014/main" id="{950BCA46-3FB2-2744-9901-753112E580D3}"/>
              </a:ext>
            </a:extLst>
          </p:cNvPr>
          <p:cNvSpPr/>
          <p:nvPr/>
        </p:nvSpPr>
        <p:spPr>
          <a:xfrm rot="10800000" flipH="1">
            <a:off x="6099090" y="2829696"/>
            <a:ext cx="603423" cy="16516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7" name="Curved Right Arrow 6">
            <a:extLst>
              <a:ext uri="{FF2B5EF4-FFF2-40B4-BE49-F238E27FC236}">
                <a16:creationId xmlns:a16="http://schemas.microsoft.com/office/drawing/2014/main" id="{C02910F7-B723-C14B-8FB8-0BC63DF57250}"/>
              </a:ext>
            </a:extLst>
          </p:cNvPr>
          <p:cNvSpPr/>
          <p:nvPr/>
        </p:nvSpPr>
        <p:spPr>
          <a:xfrm>
            <a:off x="5313403" y="2875004"/>
            <a:ext cx="603423" cy="16516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Tree>
    <p:extLst>
      <p:ext uri="{BB962C8B-B14F-4D97-AF65-F5344CB8AC3E}">
        <p14:creationId xmlns:p14="http://schemas.microsoft.com/office/powerpoint/2010/main" val="2375844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735C-EE31-4728-BC33-6C7ADD795579}"/>
              </a:ext>
            </a:extLst>
          </p:cNvPr>
          <p:cNvSpPr>
            <a:spLocks noGrp="1"/>
          </p:cNvSpPr>
          <p:nvPr>
            <p:ph type="title"/>
          </p:nvPr>
        </p:nvSpPr>
        <p:spPr>
          <a:xfrm>
            <a:off x="45128" y="0"/>
            <a:ext cx="12101743" cy="727969"/>
          </a:xfrm>
        </p:spPr>
        <p:txBody>
          <a:bodyPr/>
          <a:lstStyle/>
          <a:p>
            <a:pPr algn="ctr"/>
            <a:r>
              <a:rPr lang="en-US" b="1" dirty="0">
                <a:solidFill>
                  <a:srgbClr val="FF0000"/>
                </a:solidFill>
              </a:rPr>
              <a:t>Objectives</a:t>
            </a:r>
          </a:p>
        </p:txBody>
      </p:sp>
      <p:sp>
        <p:nvSpPr>
          <p:cNvPr id="3" name="Content Placeholder 2">
            <a:extLst>
              <a:ext uri="{FF2B5EF4-FFF2-40B4-BE49-F238E27FC236}">
                <a16:creationId xmlns:a16="http://schemas.microsoft.com/office/drawing/2014/main" id="{08E82A73-5BFB-4BD9-9AD4-2BF7B605668F}"/>
              </a:ext>
            </a:extLst>
          </p:cNvPr>
          <p:cNvSpPr>
            <a:spLocks noGrp="1"/>
          </p:cNvSpPr>
          <p:nvPr>
            <p:ph idx="1"/>
          </p:nvPr>
        </p:nvSpPr>
        <p:spPr>
          <a:xfrm>
            <a:off x="375821" y="1038688"/>
            <a:ext cx="11816179" cy="5220070"/>
          </a:xfrm>
        </p:spPr>
        <p:txBody>
          <a:bodyPr>
            <a:normAutofit fontScale="92500" lnSpcReduction="10000"/>
          </a:bodyPr>
          <a:lstStyle/>
          <a:p>
            <a:r>
              <a:rPr lang="en-US" dirty="0"/>
              <a:t>Finding the </a:t>
            </a:r>
            <a:r>
              <a:rPr lang="en-US" b="1" dirty="0"/>
              <a:t>optimal strategy </a:t>
            </a:r>
            <a:r>
              <a:rPr lang="en-US" dirty="0"/>
              <a:t>of Data Augmentation for Self-Supervised (Representation Learning)</a:t>
            </a:r>
          </a:p>
          <a:p>
            <a:pPr marL="0" indent="0">
              <a:buNone/>
            </a:pPr>
            <a:endParaRPr lang="en-US" dirty="0"/>
          </a:p>
          <a:p>
            <a:r>
              <a:rPr lang="en-US" dirty="0"/>
              <a:t>Finding the </a:t>
            </a:r>
            <a:r>
              <a:rPr lang="en-US" b="1" dirty="0"/>
              <a:t>efficient – Adaptable </a:t>
            </a:r>
            <a:r>
              <a:rPr lang="en-US" dirty="0"/>
              <a:t>for different tasks domains in images (Natural, Cartoon, Medical )</a:t>
            </a:r>
          </a:p>
          <a:p>
            <a:pPr marL="0" indent="0">
              <a:buNone/>
            </a:pPr>
            <a:endParaRPr lang="en-US" dirty="0"/>
          </a:p>
          <a:p>
            <a:r>
              <a:rPr lang="en-US" dirty="0"/>
              <a:t>Multi-Strategy Investigate (Representation Learning Differently)</a:t>
            </a:r>
          </a:p>
          <a:p>
            <a:pPr marL="0" indent="0">
              <a:buNone/>
            </a:pPr>
            <a:r>
              <a:rPr lang="en-US" dirty="0"/>
              <a:t>(The effective of Multiple strategy on Representation Learning)</a:t>
            </a:r>
          </a:p>
          <a:p>
            <a:pPr marL="0" indent="0">
              <a:buNone/>
            </a:pPr>
            <a:endParaRPr lang="en-US" dirty="0"/>
          </a:p>
          <a:p>
            <a:r>
              <a:rPr lang="en-US" b="1" dirty="0"/>
              <a:t>Robustness</a:t>
            </a:r>
            <a:r>
              <a:rPr lang="en-US" dirty="0"/>
              <a:t> of Representation Learning with (</a:t>
            </a:r>
            <a:r>
              <a:rPr lang="en-US" b="1" dirty="0"/>
              <a:t>Regularization</a:t>
            </a:r>
            <a:r>
              <a:rPr lang="en-US" dirty="0"/>
              <a:t>)</a:t>
            </a:r>
          </a:p>
          <a:p>
            <a:pPr marL="457200" lvl="1" indent="0">
              <a:buNone/>
            </a:pPr>
            <a:r>
              <a:rPr lang="en-US" dirty="0"/>
              <a:t>+ Contrastive Learning (Positive – Negative) + </a:t>
            </a:r>
            <a:r>
              <a:rPr lang="en-US" b="1" dirty="0"/>
              <a:t>Semi-Positive</a:t>
            </a:r>
            <a:r>
              <a:rPr lang="en-US" dirty="0"/>
              <a:t> (Boosting Representation)</a:t>
            </a:r>
          </a:p>
          <a:p>
            <a:pPr marL="457200" lvl="1" indent="0">
              <a:buNone/>
            </a:pPr>
            <a:r>
              <a:rPr lang="en-US" dirty="0"/>
              <a:t>+ Contrastive Learning(</a:t>
            </a:r>
            <a:r>
              <a:rPr lang="en-US" b="1" dirty="0"/>
              <a:t>Positive only</a:t>
            </a:r>
            <a:r>
              <a:rPr lang="en-US" dirty="0"/>
              <a:t>) + </a:t>
            </a:r>
            <a:r>
              <a:rPr lang="en-US" b="1" dirty="0"/>
              <a:t>Semi-Positive</a:t>
            </a:r>
          </a:p>
          <a:p>
            <a:pPr marL="457200" lvl="1"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055801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30DC4-9650-49BA-B0C2-1D2611EBEE7F}"/>
              </a:ext>
            </a:extLst>
          </p:cNvPr>
          <p:cNvSpPr>
            <a:spLocks noGrp="1"/>
          </p:cNvSpPr>
          <p:nvPr>
            <p:ph idx="1"/>
          </p:nvPr>
        </p:nvSpPr>
        <p:spPr>
          <a:xfrm>
            <a:off x="311656" y="1305018"/>
            <a:ext cx="11598866" cy="5046472"/>
          </a:xfrm>
        </p:spPr>
        <p:txBody>
          <a:bodyPr>
            <a:normAutofit fontScale="77500" lnSpcReduction="20000"/>
          </a:bodyPr>
          <a:lstStyle/>
          <a:p>
            <a:pPr marL="0" indent="0">
              <a:buNone/>
            </a:pPr>
            <a:r>
              <a:rPr lang="en-US" dirty="0"/>
              <a:t>+ Augmentation Strategy</a:t>
            </a:r>
          </a:p>
          <a:p>
            <a:pPr marL="0" indent="0">
              <a:buNone/>
            </a:pPr>
            <a:r>
              <a:rPr lang="en-US" dirty="0"/>
              <a:t>	- </a:t>
            </a:r>
            <a:r>
              <a:rPr lang="en-US" b="1" dirty="0"/>
              <a:t>Baseline</a:t>
            </a:r>
            <a:r>
              <a:rPr lang="en-US" dirty="0"/>
              <a:t> Handcrafted Augmentation (</a:t>
            </a:r>
            <a:r>
              <a:rPr lang="en-US" dirty="0" err="1"/>
              <a:t>SimCLR</a:t>
            </a:r>
            <a:r>
              <a:rPr lang="en-US" dirty="0"/>
              <a:t>)</a:t>
            </a:r>
          </a:p>
          <a:p>
            <a:pPr marL="0" indent="0">
              <a:buNone/>
            </a:pPr>
            <a:r>
              <a:rPr lang="en-US" dirty="0"/>
              <a:t>	- Random Augmentation </a:t>
            </a:r>
          </a:p>
          <a:p>
            <a:pPr marL="0" indent="0">
              <a:buNone/>
            </a:pPr>
            <a:r>
              <a:rPr lang="en-US" dirty="0"/>
              <a:t>	- Auto Augmentation</a:t>
            </a:r>
          </a:p>
          <a:p>
            <a:pPr marL="0" indent="0">
              <a:buNone/>
            </a:pPr>
            <a:r>
              <a:rPr lang="en-US" dirty="0"/>
              <a:t>	- Fast Auto Augmentation</a:t>
            </a:r>
          </a:p>
          <a:p>
            <a:pPr marL="0" indent="0">
              <a:buNone/>
            </a:pPr>
            <a:r>
              <a:rPr lang="en-US" dirty="0"/>
              <a:t>+ Multi-Crop View Augmentation Strategy</a:t>
            </a:r>
          </a:p>
          <a:p>
            <a:pPr marL="0" indent="0">
              <a:buNone/>
            </a:pPr>
            <a:r>
              <a:rPr lang="en-US" dirty="0"/>
              <a:t>	- </a:t>
            </a:r>
            <a:r>
              <a:rPr lang="en-US" b="1" dirty="0"/>
              <a:t>Baseline</a:t>
            </a:r>
            <a:r>
              <a:rPr lang="en-US" dirty="0"/>
              <a:t> Handcrafted Augmentation (</a:t>
            </a:r>
            <a:r>
              <a:rPr lang="en-US" dirty="0" err="1"/>
              <a:t>SimCLR</a:t>
            </a:r>
            <a:r>
              <a:rPr lang="en-US" dirty="0"/>
              <a:t>)</a:t>
            </a:r>
          </a:p>
          <a:p>
            <a:pPr marL="0" indent="0">
              <a:buNone/>
            </a:pPr>
            <a:r>
              <a:rPr lang="en-US" dirty="0"/>
              <a:t>	- Random Augmentation </a:t>
            </a:r>
          </a:p>
          <a:p>
            <a:pPr marL="0" indent="0">
              <a:buNone/>
            </a:pPr>
            <a:r>
              <a:rPr lang="en-US" dirty="0"/>
              <a:t>	- Auto Augmentation</a:t>
            </a:r>
          </a:p>
          <a:p>
            <a:pPr marL="0" indent="0">
              <a:buNone/>
            </a:pPr>
            <a:r>
              <a:rPr lang="en-US" dirty="0"/>
              <a:t>	- Fast Auto Augmentation</a:t>
            </a:r>
          </a:p>
          <a:p>
            <a:pPr marL="0" indent="0">
              <a:buNone/>
            </a:pPr>
            <a:r>
              <a:rPr lang="en-US" dirty="0"/>
              <a:t>	</a:t>
            </a:r>
          </a:p>
          <a:p>
            <a:pPr marL="0" indent="0">
              <a:buNone/>
            </a:pPr>
            <a:r>
              <a:rPr lang="en-US" dirty="0"/>
              <a:t>+ Augmentation Strategy + </a:t>
            </a:r>
            <a:r>
              <a:rPr lang="en-US" dirty="0" err="1"/>
              <a:t>Augmentation_Regularization</a:t>
            </a:r>
            <a:r>
              <a:rPr lang="en-US" dirty="0"/>
              <a:t> (</a:t>
            </a:r>
            <a:r>
              <a:rPr lang="en-US" dirty="0" err="1"/>
              <a:t>Cutmix</a:t>
            </a:r>
            <a:r>
              <a:rPr lang="en-US" dirty="0"/>
              <a:t>- </a:t>
            </a:r>
            <a:r>
              <a:rPr lang="en-US" dirty="0" err="1"/>
              <a:t>Mixup</a:t>
            </a:r>
            <a:r>
              <a:rPr lang="en-US" dirty="0"/>
              <a:t>)</a:t>
            </a:r>
          </a:p>
          <a:p>
            <a:pPr marL="0" indent="0">
              <a:buNone/>
            </a:pPr>
            <a:r>
              <a:rPr lang="en-US" dirty="0"/>
              <a:t>	- Input Mix</a:t>
            </a:r>
          </a:p>
          <a:p>
            <a:pPr marL="0" indent="0">
              <a:buNone/>
            </a:pPr>
            <a:r>
              <a:rPr lang="en-US" dirty="0"/>
              <a:t>	- Hidden layer Representation Mix</a:t>
            </a:r>
          </a:p>
        </p:txBody>
      </p:sp>
      <p:sp>
        <p:nvSpPr>
          <p:cNvPr id="4" name="Title 1">
            <a:extLst>
              <a:ext uri="{FF2B5EF4-FFF2-40B4-BE49-F238E27FC236}">
                <a16:creationId xmlns:a16="http://schemas.microsoft.com/office/drawing/2014/main" id="{36E80B57-3393-4606-B2E1-B4780C27A818}"/>
              </a:ext>
            </a:extLst>
          </p:cNvPr>
          <p:cNvSpPr txBox="1">
            <a:spLocks/>
          </p:cNvSpPr>
          <p:nvPr/>
        </p:nvSpPr>
        <p:spPr>
          <a:xfrm>
            <a:off x="84499" y="0"/>
            <a:ext cx="12023002" cy="80786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Multi-Augmentation Strategy for Self-Supervised Learning</a:t>
            </a:r>
          </a:p>
        </p:txBody>
      </p:sp>
    </p:spTree>
    <p:extLst>
      <p:ext uri="{BB962C8B-B14F-4D97-AF65-F5344CB8AC3E}">
        <p14:creationId xmlns:p14="http://schemas.microsoft.com/office/powerpoint/2010/main" val="3337573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B7E194-281E-4FC1-9CD5-D023765A4C31}"/>
              </a:ext>
            </a:extLst>
          </p:cNvPr>
          <p:cNvSpPr txBox="1">
            <a:spLocks/>
          </p:cNvSpPr>
          <p:nvPr/>
        </p:nvSpPr>
        <p:spPr>
          <a:xfrm>
            <a:off x="1147483" y="2545535"/>
            <a:ext cx="10490065" cy="58810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Handcrafted Baseline Strategy Data-Augmentation</a:t>
            </a:r>
          </a:p>
        </p:txBody>
      </p:sp>
    </p:spTree>
    <p:extLst>
      <p:ext uri="{BB962C8B-B14F-4D97-AF65-F5344CB8AC3E}">
        <p14:creationId xmlns:p14="http://schemas.microsoft.com/office/powerpoint/2010/main" val="3023855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76A3B-5D2C-43E0-8D4F-59C6375F09D4}"/>
              </a:ext>
            </a:extLst>
          </p:cNvPr>
          <p:cNvPicPr>
            <a:picLocks noChangeAspect="1"/>
          </p:cNvPicPr>
          <p:nvPr/>
        </p:nvPicPr>
        <p:blipFill rotWithShape="1">
          <a:blip r:embed="rId2"/>
          <a:srcRect b="34120"/>
          <a:stretch/>
        </p:blipFill>
        <p:spPr>
          <a:xfrm>
            <a:off x="2770846" y="2836506"/>
            <a:ext cx="6373499" cy="3674723"/>
          </a:xfrm>
          <a:prstGeom prst="rect">
            <a:avLst/>
          </a:prstGeom>
        </p:spPr>
      </p:pic>
      <p:sp>
        <p:nvSpPr>
          <p:cNvPr id="5" name="Title 1">
            <a:extLst>
              <a:ext uri="{FF2B5EF4-FFF2-40B4-BE49-F238E27FC236}">
                <a16:creationId xmlns:a16="http://schemas.microsoft.com/office/drawing/2014/main" id="{927A8E9F-A7AD-4221-AA1B-FD2D6D580380}"/>
              </a:ext>
            </a:extLst>
          </p:cNvPr>
          <p:cNvSpPr txBox="1">
            <a:spLocks/>
          </p:cNvSpPr>
          <p:nvPr/>
        </p:nvSpPr>
        <p:spPr>
          <a:xfrm>
            <a:off x="942131" y="192169"/>
            <a:ext cx="10515600" cy="6035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Defined Strategy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SimCLR</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Data-Augmentation</a:t>
            </a:r>
          </a:p>
        </p:txBody>
      </p:sp>
      <p:cxnSp>
        <p:nvCxnSpPr>
          <p:cNvPr id="8" name="Straight Arrow Connector 7">
            <a:extLst>
              <a:ext uri="{FF2B5EF4-FFF2-40B4-BE49-F238E27FC236}">
                <a16:creationId xmlns:a16="http://schemas.microsoft.com/office/drawing/2014/main" id="{6091E039-E1DA-4611-82C2-325847406299}"/>
              </a:ext>
            </a:extLst>
          </p:cNvPr>
          <p:cNvCxnSpPr/>
          <p:nvPr/>
        </p:nvCxnSpPr>
        <p:spPr>
          <a:xfrm>
            <a:off x="3592286" y="2985796"/>
            <a:ext cx="4002833" cy="26965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0729141C-01E9-4EA3-BC89-802777BD5597}"/>
              </a:ext>
            </a:extLst>
          </p:cNvPr>
          <p:cNvCxnSpPr>
            <a:cxnSpLocks/>
            <a:endCxn id="12" idx="1"/>
          </p:cNvCxnSpPr>
          <p:nvPr/>
        </p:nvCxnSpPr>
        <p:spPr>
          <a:xfrm flipV="1">
            <a:off x="5570376" y="2019524"/>
            <a:ext cx="2864497" cy="234254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493DDD-9DED-42B1-9A19-C48ED6BCC12A}"/>
              </a:ext>
            </a:extLst>
          </p:cNvPr>
          <p:cNvSpPr txBox="1"/>
          <p:nvPr/>
        </p:nvSpPr>
        <p:spPr>
          <a:xfrm>
            <a:off x="8434873" y="1819469"/>
            <a:ext cx="31537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Single Transformation</a:t>
            </a:r>
          </a:p>
        </p:txBody>
      </p:sp>
      <p:cxnSp>
        <p:nvCxnSpPr>
          <p:cNvPr id="14" name="Straight Arrow Connector 13">
            <a:extLst>
              <a:ext uri="{FF2B5EF4-FFF2-40B4-BE49-F238E27FC236}">
                <a16:creationId xmlns:a16="http://schemas.microsoft.com/office/drawing/2014/main" id="{18BA0850-0467-41C1-B642-F6BFADF118FE}"/>
              </a:ext>
            </a:extLst>
          </p:cNvPr>
          <p:cNvCxnSpPr/>
          <p:nvPr/>
        </p:nvCxnSpPr>
        <p:spPr>
          <a:xfrm>
            <a:off x="3666931" y="2836506"/>
            <a:ext cx="458133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B36887A-92CF-4DCA-AE83-693E4E2BFF85}"/>
              </a:ext>
            </a:extLst>
          </p:cNvPr>
          <p:cNvCxnSpPr>
            <a:cxnSpLocks/>
            <a:stCxn id="4" idx="0"/>
            <a:endCxn id="18" idx="2"/>
          </p:cNvCxnSpPr>
          <p:nvPr/>
        </p:nvCxnSpPr>
        <p:spPr>
          <a:xfrm rot="16200000" flipV="1">
            <a:off x="5085576" y="1964486"/>
            <a:ext cx="620820" cy="112322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D66521A-8238-4D1A-8A38-ECC2728B0ADC}"/>
              </a:ext>
            </a:extLst>
          </p:cNvPr>
          <p:cNvSpPr txBox="1"/>
          <p:nvPr/>
        </p:nvSpPr>
        <p:spPr>
          <a:xfrm>
            <a:off x="2500603" y="1815576"/>
            <a:ext cx="4667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Apply Sequential 2 Transformations</a:t>
            </a:r>
          </a:p>
        </p:txBody>
      </p:sp>
    </p:spTree>
    <p:extLst>
      <p:ext uri="{BB962C8B-B14F-4D97-AF65-F5344CB8AC3E}">
        <p14:creationId xmlns:p14="http://schemas.microsoft.com/office/powerpoint/2010/main" val="2990978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0849FE-7BDB-4F26-BEB3-63952F154E0D}"/>
              </a:ext>
            </a:extLst>
          </p:cNvPr>
          <p:cNvSpPr txBox="1">
            <a:spLocks/>
          </p:cNvSpPr>
          <p:nvPr/>
        </p:nvSpPr>
        <p:spPr>
          <a:xfrm>
            <a:off x="968764" y="2896383"/>
            <a:ext cx="10515600" cy="6035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Searching Optimal Strategy Data-Augmentation</a:t>
            </a:r>
          </a:p>
        </p:txBody>
      </p:sp>
    </p:spTree>
    <p:extLst>
      <p:ext uri="{BB962C8B-B14F-4D97-AF65-F5344CB8AC3E}">
        <p14:creationId xmlns:p14="http://schemas.microsoft.com/office/powerpoint/2010/main" val="4011863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7A8E9F-A7AD-4221-AA1B-FD2D6D580380}"/>
              </a:ext>
            </a:extLst>
          </p:cNvPr>
          <p:cNvSpPr txBox="1">
            <a:spLocks/>
          </p:cNvSpPr>
          <p:nvPr/>
        </p:nvSpPr>
        <p:spPr>
          <a:xfrm>
            <a:off x="942131" y="192169"/>
            <a:ext cx="10515600" cy="116077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Policy Strategy Auto Augmentation Data-Augmentation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Calibri Light" panose="020F0302020204030204"/>
                <a:ea typeface="+mj-ea"/>
                <a:cs typeface="+mj-cs"/>
              </a:rPr>
              <a:t>Bayesian Optimization Supervised Learning </a:t>
            </a:r>
          </a:p>
        </p:txBody>
      </p:sp>
      <p:pic>
        <p:nvPicPr>
          <p:cNvPr id="3" name="Picture 2">
            <a:extLst>
              <a:ext uri="{FF2B5EF4-FFF2-40B4-BE49-F238E27FC236}">
                <a16:creationId xmlns:a16="http://schemas.microsoft.com/office/drawing/2014/main" id="{DEE7D04F-0F4F-45CF-B695-899B367A1E13}"/>
              </a:ext>
            </a:extLst>
          </p:cNvPr>
          <p:cNvPicPr>
            <a:picLocks noChangeAspect="1"/>
          </p:cNvPicPr>
          <p:nvPr/>
        </p:nvPicPr>
        <p:blipFill>
          <a:blip r:embed="rId2"/>
          <a:stretch>
            <a:fillRect/>
          </a:stretch>
        </p:blipFill>
        <p:spPr>
          <a:xfrm>
            <a:off x="542081" y="1352939"/>
            <a:ext cx="11315700" cy="5305425"/>
          </a:xfrm>
          <a:prstGeom prst="rect">
            <a:avLst/>
          </a:prstGeom>
        </p:spPr>
      </p:pic>
    </p:spTree>
    <p:extLst>
      <p:ext uri="{BB962C8B-B14F-4D97-AF65-F5344CB8AC3E}">
        <p14:creationId xmlns:p14="http://schemas.microsoft.com/office/powerpoint/2010/main" val="410080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A70409-4B92-4830-B13B-35401A166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393" y="1590211"/>
            <a:ext cx="8985213" cy="5054182"/>
          </a:xfrm>
          <a:prstGeom prst="rect">
            <a:avLst/>
          </a:prstGeom>
        </p:spPr>
      </p:pic>
      <p:sp>
        <p:nvSpPr>
          <p:cNvPr id="8" name="TextBox 7">
            <a:extLst>
              <a:ext uri="{FF2B5EF4-FFF2-40B4-BE49-F238E27FC236}">
                <a16:creationId xmlns:a16="http://schemas.microsoft.com/office/drawing/2014/main" id="{AA9D264E-E1FB-40CE-ABD5-F4F1F33A71F2}"/>
              </a:ext>
            </a:extLst>
          </p:cNvPr>
          <p:cNvSpPr txBox="1"/>
          <p:nvPr/>
        </p:nvSpPr>
        <p:spPr>
          <a:xfrm>
            <a:off x="9084142" y="6428987"/>
            <a:ext cx="33859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Image source:</a:t>
            </a: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 Link address</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15A5542-AD3D-4D1E-A967-8257120990FE}"/>
              </a:ext>
            </a:extLst>
          </p:cNvPr>
          <p:cNvSpPr txBox="1"/>
          <p:nvPr/>
        </p:nvSpPr>
        <p:spPr>
          <a:xfrm>
            <a:off x="0" y="1128546"/>
            <a:ext cx="8034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Shape – Size – Geometric Representations</a:t>
            </a:r>
          </a:p>
        </p:txBody>
      </p:sp>
      <p:sp>
        <p:nvSpPr>
          <p:cNvPr id="10" name="Title 1">
            <a:extLst>
              <a:ext uri="{FF2B5EF4-FFF2-40B4-BE49-F238E27FC236}">
                <a16:creationId xmlns:a16="http://schemas.microsoft.com/office/drawing/2014/main" id="{085E4B07-710A-4EE0-BE54-856864085EAC}"/>
              </a:ext>
            </a:extLst>
          </p:cNvPr>
          <p:cNvSpPr txBox="1">
            <a:spLocks/>
          </p:cNvSpPr>
          <p:nvPr/>
        </p:nvSpPr>
        <p:spPr>
          <a:xfrm>
            <a:off x="838200" y="59681"/>
            <a:ext cx="10515600" cy="1089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Disentangled Representation</a:t>
            </a:r>
          </a:p>
          <a:p>
            <a:pPr algn="ctr"/>
            <a:r>
              <a:rPr lang="en-US" dirty="0">
                <a:solidFill>
                  <a:srgbClr val="0070C0"/>
                </a:solidFill>
              </a:rPr>
              <a:t>Data Augmentation</a:t>
            </a:r>
          </a:p>
        </p:txBody>
      </p:sp>
    </p:spTree>
    <p:extLst>
      <p:ext uri="{BB962C8B-B14F-4D97-AF65-F5344CB8AC3E}">
        <p14:creationId xmlns:p14="http://schemas.microsoft.com/office/powerpoint/2010/main" val="1465077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5B23-89C4-43A2-89F5-6F7E7E08A682}"/>
              </a:ext>
            </a:extLst>
          </p:cNvPr>
          <p:cNvSpPr>
            <a:spLocks noGrp="1"/>
          </p:cNvSpPr>
          <p:nvPr>
            <p:ph type="title"/>
          </p:nvPr>
        </p:nvSpPr>
        <p:spPr>
          <a:xfrm>
            <a:off x="394580" y="199480"/>
            <a:ext cx="11990560" cy="440633"/>
          </a:xfrm>
        </p:spPr>
        <p:txBody>
          <a:bodyPr>
            <a:normAutofit fontScale="90000"/>
          </a:bodyPr>
          <a:lstStyle/>
          <a:p>
            <a:pPr algn="ctr"/>
            <a:r>
              <a:rPr lang="en-US" b="1" dirty="0">
                <a:solidFill>
                  <a:srgbClr val="0070C0"/>
                </a:solidFill>
              </a:rPr>
              <a:t>Comparing Data Augmentation Strategy</a:t>
            </a:r>
          </a:p>
        </p:txBody>
      </p:sp>
      <p:pic>
        <p:nvPicPr>
          <p:cNvPr id="4" name="Picture 3">
            <a:extLst>
              <a:ext uri="{FF2B5EF4-FFF2-40B4-BE49-F238E27FC236}">
                <a16:creationId xmlns:a16="http://schemas.microsoft.com/office/drawing/2014/main" id="{0813A03C-F8C5-4FED-B354-784F98B6875C}"/>
              </a:ext>
            </a:extLst>
          </p:cNvPr>
          <p:cNvPicPr>
            <a:picLocks noChangeAspect="1"/>
          </p:cNvPicPr>
          <p:nvPr/>
        </p:nvPicPr>
        <p:blipFill rotWithShape="1">
          <a:blip r:embed="rId2"/>
          <a:srcRect b="68857"/>
          <a:stretch/>
        </p:blipFill>
        <p:spPr>
          <a:xfrm>
            <a:off x="301274" y="1573110"/>
            <a:ext cx="6529652" cy="1418730"/>
          </a:xfrm>
          <a:prstGeom prst="rect">
            <a:avLst/>
          </a:prstGeom>
        </p:spPr>
      </p:pic>
      <p:pic>
        <p:nvPicPr>
          <p:cNvPr id="13" name="Picture 12">
            <a:extLst>
              <a:ext uri="{FF2B5EF4-FFF2-40B4-BE49-F238E27FC236}">
                <a16:creationId xmlns:a16="http://schemas.microsoft.com/office/drawing/2014/main" id="{3166C5F0-3781-4BD2-B0D4-FA5A4D9D5130}"/>
              </a:ext>
            </a:extLst>
          </p:cNvPr>
          <p:cNvPicPr>
            <a:picLocks noChangeAspect="1"/>
          </p:cNvPicPr>
          <p:nvPr/>
        </p:nvPicPr>
        <p:blipFill>
          <a:blip r:embed="rId3"/>
          <a:stretch>
            <a:fillRect/>
          </a:stretch>
        </p:blipFill>
        <p:spPr>
          <a:xfrm>
            <a:off x="7038754" y="1111139"/>
            <a:ext cx="4758666" cy="2811526"/>
          </a:xfrm>
          <a:prstGeom prst="rect">
            <a:avLst/>
          </a:prstGeom>
        </p:spPr>
      </p:pic>
      <p:sp>
        <p:nvSpPr>
          <p:cNvPr id="14" name="TextBox 13">
            <a:extLst>
              <a:ext uri="{FF2B5EF4-FFF2-40B4-BE49-F238E27FC236}">
                <a16:creationId xmlns:a16="http://schemas.microsoft.com/office/drawing/2014/main" id="{A187BD42-AB0E-4D4A-A015-2EBE16EB1B0F}"/>
              </a:ext>
            </a:extLst>
          </p:cNvPr>
          <p:cNvSpPr txBox="1"/>
          <p:nvPr/>
        </p:nvSpPr>
        <p:spPr>
          <a:xfrm>
            <a:off x="8383120" y="741807"/>
            <a:ext cx="4002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Light" panose="020F0302020204030204"/>
                <a:ea typeface="+mn-ea"/>
                <a:cs typeface="+mn-cs"/>
              </a:rPr>
              <a:t>Defined Strategy</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C0D99E3-2F46-43D5-B16C-F3EEE51BD197}"/>
              </a:ext>
            </a:extLst>
          </p:cNvPr>
          <p:cNvPicPr>
            <a:picLocks noChangeAspect="1"/>
          </p:cNvPicPr>
          <p:nvPr/>
        </p:nvPicPr>
        <p:blipFill>
          <a:blip r:embed="rId4"/>
          <a:stretch>
            <a:fillRect/>
          </a:stretch>
        </p:blipFill>
        <p:spPr>
          <a:xfrm>
            <a:off x="151985" y="3681495"/>
            <a:ext cx="6360723" cy="2982258"/>
          </a:xfrm>
          <a:prstGeom prst="rect">
            <a:avLst/>
          </a:prstGeom>
        </p:spPr>
      </p:pic>
      <p:sp>
        <p:nvSpPr>
          <p:cNvPr id="8" name="TextBox 7">
            <a:extLst>
              <a:ext uri="{FF2B5EF4-FFF2-40B4-BE49-F238E27FC236}">
                <a16:creationId xmlns:a16="http://schemas.microsoft.com/office/drawing/2014/main" id="{D735C2C4-A4FD-49E5-BE3A-FC44A6F5867E}"/>
              </a:ext>
            </a:extLst>
          </p:cNvPr>
          <p:cNvSpPr txBox="1"/>
          <p:nvPr/>
        </p:nvSpPr>
        <p:spPr>
          <a:xfrm>
            <a:off x="917734" y="3436764"/>
            <a:ext cx="50382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Light" panose="020F0302020204030204"/>
                <a:ea typeface="+mn-ea"/>
                <a:cs typeface="+mn-cs"/>
              </a:rPr>
              <a:t>Policy Bayesian optimization Search</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35FB1A-A136-4B37-B6CA-1439825202C6}"/>
              </a:ext>
            </a:extLst>
          </p:cNvPr>
          <p:cNvSpPr txBox="1"/>
          <p:nvPr/>
        </p:nvSpPr>
        <p:spPr>
          <a:xfrm>
            <a:off x="511444" y="1145102"/>
            <a:ext cx="40020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Light" panose="020F0302020204030204"/>
                <a:ea typeface="+mn-ea"/>
                <a:cs typeface="+mn-cs"/>
              </a:rPr>
              <a:t>Random Search </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B90A1894-6AE2-E243-8DD7-5655165AAE5F}"/>
              </a:ext>
            </a:extLst>
          </p:cNvPr>
          <p:cNvSpPr txBox="1">
            <a:spLocks/>
          </p:cNvSpPr>
          <p:nvPr/>
        </p:nvSpPr>
        <p:spPr>
          <a:xfrm>
            <a:off x="6096000" y="4167396"/>
            <a:ext cx="6847260" cy="5714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Light" panose="020F0302020204030204"/>
                <a:ea typeface="+mj-ea"/>
                <a:cs typeface="+mj-cs"/>
              </a:rPr>
              <a:t>Policy Strategy Auto Augmentation </a:t>
            </a:r>
          </a:p>
        </p:txBody>
      </p:sp>
      <p:pic>
        <p:nvPicPr>
          <p:cNvPr id="11" name="Picture 10">
            <a:extLst>
              <a:ext uri="{FF2B5EF4-FFF2-40B4-BE49-F238E27FC236}">
                <a16:creationId xmlns:a16="http://schemas.microsoft.com/office/drawing/2014/main" id="{C1112637-DF49-C840-AC57-1196DD2DD068}"/>
              </a:ext>
            </a:extLst>
          </p:cNvPr>
          <p:cNvPicPr>
            <a:picLocks noChangeAspect="1"/>
          </p:cNvPicPr>
          <p:nvPr/>
        </p:nvPicPr>
        <p:blipFill>
          <a:blip r:embed="rId5"/>
          <a:stretch>
            <a:fillRect/>
          </a:stretch>
        </p:blipFill>
        <p:spPr>
          <a:xfrm>
            <a:off x="6818136" y="4663658"/>
            <a:ext cx="5373864" cy="2166405"/>
          </a:xfrm>
          <a:prstGeom prst="rect">
            <a:avLst/>
          </a:prstGeom>
        </p:spPr>
      </p:pic>
    </p:spTree>
    <p:extLst>
      <p:ext uri="{BB962C8B-B14F-4D97-AF65-F5344CB8AC3E}">
        <p14:creationId xmlns:p14="http://schemas.microsoft.com/office/powerpoint/2010/main" val="3660753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D001-D657-DD4A-8DEC-23D6AE64B7BE}"/>
              </a:ext>
            </a:extLst>
          </p:cNvPr>
          <p:cNvSpPr>
            <a:spLocks noGrp="1"/>
          </p:cNvSpPr>
          <p:nvPr>
            <p:ph type="title"/>
          </p:nvPr>
        </p:nvSpPr>
        <p:spPr/>
        <p:txBody>
          <a:bodyPr/>
          <a:lstStyle/>
          <a:p>
            <a:pPr algn="ctr"/>
            <a:r>
              <a:rPr lang="en-TW" dirty="0"/>
              <a:t>Combination Data Augmentation Strategies</a:t>
            </a:r>
          </a:p>
        </p:txBody>
      </p:sp>
      <p:sp>
        <p:nvSpPr>
          <p:cNvPr id="4" name="Rounded Rectangle 3">
            <a:extLst>
              <a:ext uri="{FF2B5EF4-FFF2-40B4-BE49-F238E27FC236}">
                <a16:creationId xmlns:a16="http://schemas.microsoft.com/office/drawing/2014/main" id="{B59B3721-F7CA-FA44-902C-D8CAEFF5C589}"/>
              </a:ext>
            </a:extLst>
          </p:cNvPr>
          <p:cNvSpPr/>
          <p:nvPr/>
        </p:nvSpPr>
        <p:spPr>
          <a:xfrm>
            <a:off x="306860" y="2784389"/>
            <a:ext cx="4658497" cy="1742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t>Supervised Data Augmentation </a:t>
            </a:r>
          </a:p>
        </p:txBody>
      </p:sp>
      <p:sp>
        <p:nvSpPr>
          <p:cNvPr id="5" name="Rounded Rectangle 4">
            <a:extLst>
              <a:ext uri="{FF2B5EF4-FFF2-40B4-BE49-F238E27FC236}">
                <a16:creationId xmlns:a16="http://schemas.microsoft.com/office/drawing/2014/main" id="{19FAFCE8-C6FA-4D45-853A-8C97454D90A1}"/>
              </a:ext>
            </a:extLst>
          </p:cNvPr>
          <p:cNvSpPr/>
          <p:nvPr/>
        </p:nvSpPr>
        <p:spPr>
          <a:xfrm>
            <a:off x="7094837" y="2784389"/>
            <a:ext cx="4790303" cy="165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t>Self-Supervised Data Augmentation </a:t>
            </a:r>
          </a:p>
        </p:txBody>
      </p:sp>
      <p:sp>
        <p:nvSpPr>
          <p:cNvPr id="6" name="Curved Left Arrow 5">
            <a:extLst>
              <a:ext uri="{FF2B5EF4-FFF2-40B4-BE49-F238E27FC236}">
                <a16:creationId xmlns:a16="http://schemas.microsoft.com/office/drawing/2014/main" id="{950BCA46-3FB2-2744-9901-753112E580D3}"/>
              </a:ext>
            </a:extLst>
          </p:cNvPr>
          <p:cNvSpPr/>
          <p:nvPr/>
        </p:nvSpPr>
        <p:spPr>
          <a:xfrm rot="10800000" flipH="1">
            <a:off x="6099090" y="2829696"/>
            <a:ext cx="603423" cy="16516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7" name="Curved Right Arrow 6">
            <a:extLst>
              <a:ext uri="{FF2B5EF4-FFF2-40B4-BE49-F238E27FC236}">
                <a16:creationId xmlns:a16="http://schemas.microsoft.com/office/drawing/2014/main" id="{C02910F7-B723-C14B-8FB8-0BC63DF57250}"/>
              </a:ext>
            </a:extLst>
          </p:cNvPr>
          <p:cNvSpPr/>
          <p:nvPr/>
        </p:nvSpPr>
        <p:spPr>
          <a:xfrm>
            <a:off x="5313403" y="2875004"/>
            <a:ext cx="603423" cy="16516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Tree>
    <p:extLst>
      <p:ext uri="{BB962C8B-B14F-4D97-AF65-F5344CB8AC3E}">
        <p14:creationId xmlns:p14="http://schemas.microsoft.com/office/powerpoint/2010/main" val="3211033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D3A4D6-331E-40DF-8DD8-AF0D3F3385ED}"/>
              </a:ext>
            </a:extLst>
          </p:cNvPr>
          <p:cNvSpPr>
            <a:spLocks noGrp="1"/>
          </p:cNvSpPr>
          <p:nvPr>
            <p:ph idx="1"/>
          </p:nvPr>
        </p:nvSpPr>
        <p:spPr>
          <a:xfrm>
            <a:off x="1440618" y="925448"/>
            <a:ext cx="11392677" cy="5370990"/>
          </a:xfrm>
        </p:spPr>
        <p:txBody>
          <a:bodyPr>
            <a:normAutofit fontScale="92500" lnSpcReduction="10000"/>
          </a:bodyPr>
          <a:lstStyle/>
          <a:p>
            <a:pPr marL="0" indent="0">
              <a:lnSpc>
                <a:spcPct val="150000"/>
              </a:lnSpc>
              <a:buNone/>
            </a:pPr>
            <a:r>
              <a:rPr lang="en-US" sz="2400" dirty="0"/>
              <a:t>-- Baseline Self-Supervised </a:t>
            </a:r>
          </a:p>
          <a:p>
            <a:pPr marL="0" indent="0">
              <a:lnSpc>
                <a:spcPct val="150000"/>
              </a:lnSpc>
              <a:buNone/>
            </a:pPr>
            <a:r>
              <a:rPr lang="en-US" sz="2400" dirty="0"/>
              <a:t>	+ (</a:t>
            </a:r>
            <a:r>
              <a:rPr lang="en-US" sz="2400" dirty="0">
                <a:solidFill>
                  <a:srgbClr val="002060"/>
                </a:solidFill>
              </a:rPr>
              <a:t>Cropping &amp; Color Distortion</a:t>
            </a:r>
            <a:r>
              <a:rPr lang="en-US" sz="2400" dirty="0"/>
              <a:t>)(</a:t>
            </a:r>
            <a:r>
              <a:rPr lang="en-US" sz="2400" dirty="0">
                <a:solidFill>
                  <a:srgbClr val="C00000"/>
                </a:solidFill>
              </a:rPr>
              <a:t>Experiment in Progress</a:t>
            </a:r>
            <a:r>
              <a:rPr lang="en-US" sz="2400" dirty="0"/>
              <a:t>)</a:t>
            </a:r>
          </a:p>
          <a:p>
            <a:pPr marL="0" indent="0">
              <a:lnSpc>
                <a:spcPct val="150000"/>
              </a:lnSpc>
              <a:buNone/>
            </a:pPr>
            <a:r>
              <a:rPr lang="en-US" sz="2400" dirty="0"/>
              <a:t>-- Supervised Random Augmentation + Self</a:t>
            </a:r>
          </a:p>
          <a:p>
            <a:pPr marL="0" indent="0">
              <a:lnSpc>
                <a:spcPct val="150000"/>
              </a:lnSpc>
              <a:buNone/>
            </a:pPr>
            <a:r>
              <a:rPr lang="en-US" sz="2400" dirty="0"/>
              <a:t>	+ Random Augmentation + Cropping </a:t>
            </a:r>
          </a:p>
          <a:p>
            <a:pPr marL="0" indent="0">
              <a:lnSpc>
                <a:spcPct val="150000"/>
              </a:lnSpc>
              <a:buNone/>
            </a:pPr>
            <a:r>
              <a:rPr lang="en-US" sz="2400" dirty="0"/>
              <a:t>	+Random Augmentation + W/O </a:t>
            </a:r>
            <a:r>
              <a:rPr lang="en-US" sz="2400" dirty="0" err="1"/>
              <a:t>Croping</a:t>
            </a:r>
            <a:endParaRPr lang="en-US" sz="2400" dirty="0"/>
          </a:p>
          <a:p>
            <a:pPr marL="0" indent="0">
              <a:lnSpc>
                <a:spcPct val="150000"/>
              </a:lnSpc>
              <a:buNone/>
            </a:pPr>
            <a:r>
              <a:rPr lang="en-US" sz="2400" dirty="0"/>
              <a:t>-- Supervised Bayesian Searching(</a:t>
            </a:r>
            <a:r>
              <a:rPr lang="en-US" sz="2400" dirty="0">
                <a:solidFill>
                  <a:srgbClr val="002060"/>
                </a:solidFill>
              </a:rPr>
              <a:t>Data Augmentation Policy</a:t>
            </a:r>
            <a:r>
              <a:rPr lang="en-US" sz="2400" dirty="0"/>
              <a:t>) </a:t>
            </a:r>
          </a:p>
          <a:p>
            <a:pPr marL="0" indent="0">
              <a:lnSpc>
                <a:spcPct val="150000"/>
              </a:lnSpc>
              <a:buNone/>
            </a:pPr>
            <a:r>
              <a:rPr lang="en-US" sz="2400" dirty="0"/>
              <a:t>	+ (</a:t>
            </a:r>
            <a:r>
              <a:rPr lang="en-US" sz="2400" dirty="0" err="1">
                <a:solidFill>
                  <a:srgbClr val="002060"/>
                </a:solidFill>
              </a:rPr>
              <a:t>Fast_AA</a:t>
            </a:r>
            <a:r>
              <a:rPr lang="en-US" sz="2400" dirty="0"/>
              <a:t>,  </a:t>
            </a:r>
            <a:r>
              <a:rPr lang="en-US" sz="2400" dirty="0" err="1">
                <a:solidFill>
                  <a:srgbClr val="002060"/>
                </a:solidFill>
              </a:rPr>
              <a:t>Fast_AA_Self</a:t>
            </a:r>
            <a:r>
              <a:rPr lang="en-US" sz="2400" dirty="0">
                <a:solidFill>
                  <a:srgbClr val="002060"/>
                </a:solidFill>
              </a:rPr>
              <a:t>-Supervised</a:t>
            </a:r>
            <a:r>
              <a:rPr lang="en-US" sz="2400" dirty="0"/>
              <a:t>)</a:t>
            </a:r>
          </a:p>
          <a:p>
            <a:pPr marL="0" indent="0">
              <a:lnSpc>
                <a:spcPct val="150000"/>
              </a:lnSpc>
              <a:buNone/>
            </a:pPr>
            <a:r>
              <a:rPr lang="en-US" sz="2400" dirty="0"/>
              <a:t>-- Supervised </a:t>
            </a:r>
            <a:r>
              <a:rPr lang="en-US" sz="2400" dirty="0" err="1"/>
              <a:t>AutoAugmentation</a:t>
            </a:r>
            <a:r>
              <a:rPr lang="en-US" sz="2400" dirty="0"/>
              <a:t> </a:t>
            </a:r>
            <a:r>
              <a:rPr lang="en-US" sz="2400" dirty="0" err="1"/>
              <a:t>Strate</a:t>
            </a:r>
            <a:endParaRPr lang="en-US" sz="2400" dirty="0"/>
          </a:p>
          <a:p>
            <a:pPr marL="0" indent="0">
              <a:lnSpc>
                <a:spcPct val="150000"/>
              </a:lnSpc>
              <a:buNone/>
            </a:pPr>
            <a:r>
              <a:rPr lang="en-US" sz="2400" dirty="0"/>
              <a:t>	+ (</a:t>
            </a:r>
            <a:r>
              <a:rPr lang="en-US" sz="2400" dirty="0">
                <a:solidFill>
                  <a:srgbClr val="002060"/>
                </a:solidFill>
              </a:rPr>
              <a:t>Auto AA</a:t>
            </a:r>
            <a:r>
              <a:rPr lang="en-US" sz="2400" dirty="0"/>
              <a:t>)</a:t>
            </a:r>
          </a:p>
        </p:txBody>
      </p:sp>
      <p:sp>
        <p:nvSpPr>
          <p:cNvPr id="6" name="Title 1">
            <a:extLst>
              <a:ext uri="{FF2B5EF4-FFF2-40B4-BE49-F238E27FC236}">
                <a16:creationId xmlns:a16="http://schemas.microsoft.com/office/drawing/2014/main" id="{4274B71E-4E90-403E-9E66-1BD91EC7C533}"/>
              </a:ext>
            </a:extLst>
          </p:cNvPr>
          <p:cNvSpPr txBox="1">
            <a:spLocks/>
          </p:cNvSpPr>
          <p:nvPr/>
        </p:nvSpPr>
        <p:spPr>
          <a:xfrm>
            <a:off x="838200" y="0"/>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Strategy Augmentation </a:t>
            </a:r>
          </a:p>
        </p:txBody>
      </p:sp>
    </p:spTree>
    <p:extLst>
      <p:ext uri="{BB962C8B-B14F-4D97-AF65-F5344CB8AC3E}">
        <p14:creationId xmlns:p14="http://schemas.microsoft.com/office/powerpoint/2010/main" val="3323647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00EB-A2DE-9643-A162-4C6892628C02}"/>
              </a:ext>
            </a:extLst>
          </p:cNvPr>
          <p:cNvSpPr>
            <a:spLocks noGrp="1"/>
          </p:cNvSpPr>
          <p:nvPr>
            <p:ph type="title"/>
          </p:nvPr>
        </p:nvSpPr>
        <p:spPr>
          <a:xfrm>
            <a:off x="256402" y="18255"/>
            <a:ext cx="11679195" cy="1325563"/>
          </a:xfrm>
        </p:spPr>
        <p:txBody>
          <a:bodyPr/>
          <a:lstStyle/>
          <a:p>
            <a:r>
              <a:rPr lang="en-TW" dirty="0"/>
              <a:t>Contrastive Framework SSL 2 Views Augmentation</a:t>
            </a:r>
          </a:p>
        </p:txBody>
      </p:sp>
      <p:sp>
        <p:nvSpPr>
          <p:cNvPr id="3" name="Content Placeholder 2">
            <a:extLst>
              <a:ext uri="{FF2B5EF4-FFF2-40B4-BE49-F238E27FC236}">
                <a16:creationId xmlns:a16="http://schemas.microsoft.com/office/drawing/2014/main" id="{75C17141-7646-ED4E-9B0F-E91E4D0EABCA}"/>
              </a:ext>
            </a:extLst>
          </p:cNvPr>
          <p:cNvSpPr>
            <a:spLocks noGrp="1"/>
          </p:cNvSpPr>
          <p:nvPr>
            <p:ph idx="1"/>
          </p:nvPr>
        </p:nvSpPr>
        <p:spPr/>
        <p:txBody>
          <a:bodyPr/>
          <a:lstStyle/>
          <a:p>
            <a:endParaRPr lang="en-TW" dirty="0"/>
          </a:p>
        </p:txBody>
      </p:sp>
    </p:spTree>
    <p:extLst>
      <p:ext uri="{BB962C8B-B14F-4D97-AF65-F5344CB8AC3E}">
        <p14:creationId xmlns:p14="http://schemas.microsoft.com/office/powerpoint/2010/main" val="1341226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00EB-A2DE-9643-A162-4C6892628C02}"/>
              </a:ext>
            </a:extLst>
          </p:cNvPr>
          <p:cNvSpPr>
            <a:spLocks noGrp="1"/>
          </p:cNvSpPr>
          <p:nvPr>
            <p:ph type="title"/>
          </p:nvPr>
        </p:nvSpPr>
        <p:spPr>
          <a:xfrm>
            <a:off x="0" y="18255"/>
            <a:ext cx="12282616" cy="1325563"/>
          </a:xfrm>
        </p:spPr>
        <p:txBody>
          <a:bodyPr/>
          <a:lstStyle/>
          <a:p>
            <a:pPr algn="ctr"/>
            <a:r>
              <a:rPr lang="en-TW" dirty="0"/>
              <a:t>Contrastive --Framework SSL Multi-Views Augmentation</a:t>
            </a:r>
          </a:p>
        </p:txBody>
      </p:sp>
      <p:sp>
        <p:nvSpPr>
          <p:cNvPr id="3" name="Content Placeholder 2">
            <a:extLst>
              <a:ext uri="{FF2B5EF4-FFF2-40B4-BE49-F238E27FC236}">
                <a16:creationId xmlns:a16="http://schemas.microsoft.com/office/drawing/2014/main" id="{75C17141-7646-ED4E-9B0F-E91E4D0EABCA}"/>
              </a:ext>
            </a:extLst>
          </p:cNvPr>
          <p:cNvSpPr>
            <a:spLocks noGrp="1"/>
          </p:cNvSpPr>
          <p:nvPr>
            <p:ph idx="1"/>
          </p:nvPr>
        </p:nvSpPr>
        <p:spPr/>
        <p:txBody>
          <a:bodyPr/>
          <a:lstStyle/>
          <a:p>
            <a:endParaRPr lang="en-TW" dirty="0"/>
          </a:p>
        </p:txBody>
      </p:sp>
    </p:spTree>
    <p:extLst>
      <p:ext uri="{BB962C8B-B14F-4D97-AF65-F5344CB8AC3E}">
        <p14:creationId xmlns:p14="http://schemas.microsoft.com/office/powerpoint/2010/main" val="1537062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75408-26FD-4353-A6A4-5BF5EE7DDA60}"/>
              </a:ext>
            </a:extLst>
          </p:cNvPr>
          <p:cNvPicPr>
            <a:picLocks noChangeAspect="1"/>
          </p:cNvPicPr>
          <p:nvPr/>
        </p:nvPicPr>
        <p:blipFill rotWithShape="1">
          <a:blip r:embed="rId2"/>
          <a:srcRect b="70998"/>
          <a:stretch/>
        </p:blipFill>
        <p:spPr>
          <a:xfrm>
            <a:off x="1724635" y="1299490"/>
            <a:ext cx="10058408" cy="3084993"/>
          </a:xfrm>
          <a:prstGeom prst="rect">
            <a:avLst/>
          </a:prstGeom>
        </p:spPr>
      </p:pic>
      <p:sp>
        <p:nvSpPr>
          <p:cNvPr id="6" name="Title 1">
            <a:extLst>
              <a:ext uri="{FF2B5EF4-FFF2-40B4-BE49-F238E27FC236}">
                <a16:creationId xmlns:a16="http://schemas.microsoft.com/office/drawing/2014/main" id="{0A84185C-3EC5-401D-A414-F58EAEA741CE}"/>
              </a:ext>
            </a:extLst>
          </p:cNvPr>
          <p:cNvSpPr txBox="1">
            <a:spLocks/>
          </p:cNvSpPr>
          <p:nvPr/>
        </p:nvSpPr>
        <p:spPr>
          <a:xfrm>
            <a:off x="838200" y="150522"/>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Strategy Augmentation 2 Views</a:t>
            </a:r>
          </a:p>
        </p:txBody>
      </p:sp>
    </p:spTree>
    <p:extLst>
      <p:ext uri="{BB962C8B-B14F-4D97-AF65-F5344CB8AC3E}">
        <p14:creationId xmlns:p14="http://schemas.microsoft.com/office/powerpoint/2010/main" val="1112971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84185C-3EC5-401D-A414-F58EAEA741CE}"/>
              </a:ext>
            </a:extLst>
          </p:cNvPr>
          <p:cNvSpPr txBox="1">
            <a:spLocks/>
          </p:cNvSpPr>
          <p:nvPr/>
        </p:nvSpPr>
        <p:spPr>
          <a:xfrm>
            <a:off x="838200" y="150522"/>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Strategy Augmentation Multi Views</a:t>
            </a:r>
          </a:p>
        </p:txBody>
      </p:sp>
      <p:pic>
        <p:nvPicPr>
          <p:cNvPr id="4" name="Picture 3">
            <a:extLst>
              <a:ext uri="{FF2B5EF4-FFF2-40B4-BE49-F238E27FC236}">
                <a16:creationId xmlns:a16="http://schemas.microsoft.com/office/drawing/2014/main" id="{9ACC21A9-0230-AF4F-A374-95CC379F670E}"/>
              </a:ext>
            </a:extLst>
          </p:cNvPr>
          <p:cNvPicPr>
            <a:picLocks noChangeAspect="1"/>
          </p:cNvPicPr>
          <p:nvPr/>
        </p:nvPicPr>
        <p:blipFill>
          <a:blip r:embed="rId2"/>
          <a:stretch>
            <a:fillRect/>
          </a:stretch>
        </p:blipFill>
        <p:spPr>
          <a:xfrm>
            <a:off x="704295" y="1594637"/>
            <a:ext cx="10613465" cy="4495445"/>
          </a:xfrm>
          <a:prstGeom prst="rect">
            <a:avLst/>
          </a:prstGeom>
        </p:spPr>
      </p:pic>
    </p:spTree>
    <p:extLst>
      <p:ext uri="{BB962C8B-B14F-4D97-AF65-F5344CB8AC3E}">
        <p14:creationId xmlns:p14="http://schemas.microsoft.com/office/powerpoint/2010/main" val="4212225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550345" y="2892824"/>
            <a:ext cx="1242597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Multi-Strategies Augmentation – Regularization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769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FE72A5-A571-4A75-ADB3-65BB3E8AB6B9}"/>
              </a:ext>
            </a:extLst>
          </p:cNvPr>
          <p:cNvSpPr txBox="1">
            <a:spLocks/>
          </p:cNvSpPr>
          <p:nvPr/>
        </p:nvSpPr>
        <p:spPr>
          <a:xfrm>
            <a:off x="838200" y="0"/>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Strategy Augmentation + Strong Regularization</a:t>
            </a:r>
          </a:p>
        </p:txBody>
      </p:sp>
      <p:pic>
        <p:nvPicPr>
          <p:cNvPr id="5" name="Picture 4">
            <a:extLst>
              <a:ext uri="{FF2B5EF4-FFF2-40B4-BE49-F238E27FC236}">
                <a16:creationId xmlns:a16="http://schemas.microsoft.com/office/drawing/2014/main" id="{4AF2DF91-D9FF-43A8-B5CA-474B85849ADE}"/>
              </a:ext>
            </a:extLst>
          </p:cNvPr>
          <p:cNvPicPr>
            <a:picLocks noChangeAspect="1"/>
          </p:cNvPicPr>
          <p:nvPr/>
        </p:nvPicPr>
        <p:blipFill rotWithShape="1">
          <a:blip r:embed="rId2"/>
          <a:srcRect r="30738" b="20738"/>
          <a:stretch/>
        </p:blipFill>
        <p:spPr>
          <a:xfrm>
            <a:off x="2253668" y="954324"/>
            <a:ext cx="4752373" cy="5672737"/>
          </a:xfrm>
          <a:prstGeom prst="rect">
            <a:avLst/>
          </a:prstGeom>
        </p:spPr>
      </p:pic>
      <p:sp>
        <p:nvSpPr>
          <p:cNvPr id="6" name="TextBox 5">
            <a:extLst>
              <a:ext uri="{FF2B5EF4-FFF2-40B4-BE49-F238E27FC236}">
                <a16:creationId xmlns:a16="http://schemas.microsoft.com/office/drawing/2014/main" id="{AEC5C24E-E912-4E4F-BE41-E768BFB7C1D5}"/>
              </a:ext>
            </a:extLst>
          </p:cNvPr>
          <p:cNvSpPr txBox="1"/>
          <p:nvPr/>
        </p:nvSpPr>
        <p:spPr>
          <a:xfrm>
            <a:off x="7171838" y="2093094"/>
            <a:ext cx="1589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D20C3DE3-CD25-4016-B9AE-8D8A36D4E5AE}"/>
              </a:ext>
            </a:extLst>
          </p:cNvPr>
          <p:cNvSpPr txBox="1"/>
          <p:nvPr/>
        </p:nvSpPr>
        <p:spPr>
          <a:xfrm>
            <a:off x="7171838" y="5061995"/>
            <a:ext cx="158910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Calibri" panose="020F0502020204030204"/>
                <a:ea typeface="+mn-ea"/>
                <a:cs typeface="+mn-cs"/>
              </a:rPr>
              <a:t>CutMix</a:t>
            </a:r>
            <a:r>
              <a:rPr kumimoji="0" lang="en-US" sz="2400" b="1" i="0" u="none" strike="noStrike" kern="1200" cap="none" spc="0" normalizeH="0" baseline="0" noProof="0" dirty="0">
                <a:ln>
                  <a:noFill/>
                </a:ln>
                <a:solidFill>
                  <a:srgbClr val="00B0F0"/>
                </a:solidFill>
                <a:effectLst/>
                <a:uLnTx/>
                <a:uFillTx/>
                <a:latin typeface="Calibri" panose="020F0502020204030204"/>
                <a:ea typeface="+mn-ea"/>
                <a:cs typeface="+mn-cs"/>
              </a:rPr>
              <a:t> </a:t>
            </a:r>
          </a:p>
        </p:txBody>
      </p:sp>
      <p:sp>
        <p:nvSpPr>
          <p:cNvPr id="2" name="Rectangle 1">
            <a:extLst>
              <a:ext uri="{FF2B5EF4-FFF2-40B4-BE49-F238E27FC236}">
                <a16:creationId xmlns:a16="http://schemas.microsoft.com/office/drawing/2014/main" id="{F70179F2-18D7-424F-BDA2-69EFEA4EF1B1}"/>
              </a:ext>
            </a:extLst>
          </p:cNvPr>
          <p:cNvSpPr/>
          <p:nvPr/>
        </p:nvSpPr>
        <p:spPr>
          <a:xfrm>
            <a:off x="2253668" y="954324"/>
            <a:ext cx="6507273" cy="2836368"/>
          </a:xfrm>
          <a:prstGeom prst="rect">
            <a:avLst/>
          </a:prstGeom>
          <a:noFill/>
          <a:ln w="381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Rectangle 7">
            <a:extLst>
              <a:ext uri="{FF2B5EF4-FFF2-40B4-BE49-F238E27FC236}">
                <a16:creationId xmlns:a16="http://schemas.microsoft.com/office/drawing/2014/main" id="{C6AAB72F-6BD0-C54B-97EA-2575F055D3B7}"/>
              </a:ext>
            </a:extLst>
          </p:cNvPr>
          <p:cNvSpPr/>
          <p:nvPr/>
        </p:nvSpPr>
        <p:spPr>
          <a:xfrm>
            <a:off x="2253668" y="3874644"/>
            <a:ext cx="6507273" cy="2836368"/>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422548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8E8AB-A343-104D-AA7C-64A54A62A12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3900" y="814070"/>
            <a:ext cx="10629900" cy="5372100"/>
          </a:xfrm>
          <a:prstGeom prst="rect">
            <a:avLst/>
          </a:prstGeom>
        </p:spPr>
      </p:pic>
      <p:sp>
        <p:nvSpPr>
          <p:cNvPr id="4" name="Title 1">
            <a:extLst>
              <a:ext uri="{FF2B5EF4-FFF2-40B4-BE49-F238E27FC236}">
                <a16:creationId xmlns:a16="http://schemas.microsoft.com/office/drawing/2014/main" id="{38DAB079-AB6F-4028-95B3-A76163090E50}"/>
              </a:ext>
            </a:extLst>
          </p:cNvPr>
          <p:cNvSpPr txBox="1">
            <a:spLocks/>
          </p:cNvSpPr>
          <p:nvPr/>
        </p:nvSpPr>
        <p:spPr>
          <a:xfrm>
            <a:off x="838200" y="40860"/>
            <a:ext cx="10515600" cy="77321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Multi-Strategy Augmentation + Regularization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Mixup</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a:t>
            </a:r>
            <a:r>
              <a:rPr lang="en-US" b="1" dirty="0">
                <a:solidFill>
                  <a:srgbClr val="0070C0"/>
                </a:solidFill>
                <a:latin typeface="Calibri Light" panose="020F0302020204030204"/>
              </a:rPr>
              <a:t>&amp; </a:t>
            </a:r>
            <a:r>
              <a:rPr lang="en-US" b="1" dirty="0" err="1">
                <a:solidFill>
                  <a:srgbClr val="0070C0"/>
                </a:solidFill>
                <a:latin typeface="Calibri Light" panose="020F0302020204030204"/>
              </a:rPr>
              <a:t>CutMix</a:t>
            </a:r>
            <a:r>
              <a:rPr lang="en-US" b="1" dirty="0">
                <a:solidFill>
                  <a:srgbClr val="0070C0"/>
                </a:solidFill>
                <a:latin typeface="Calibri Light" panose="020F0302020204030204"/>
              </a:rPr>
              <a:t>)</a:t>
            </a:r>
            <a:endPar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endParaRPr>
          </a:p>
        </p:txBody>
      </p:sp>
      <p:pic>
        <p:nvPicPr>
          <p:cNvPr id="6" name="Picture 5">
            <a:extLst>
              <a:ext uri="{FF2B5EF4-FFF2-40B4-BE49-F238E27FC236}">
                <a16:creationId xmlns:a16="http://schemas.microsoft.com/office/drawing/2014/main" id="{6011A8DE-297F-4986-8847-DDFD4454DBA0}"/>
              </a:ext>
            </a:extLst>
          </p:cNvPr>
          <p:cNvPicPr>
            <a:picLocks noChangeAspect="1"/>
          </p:cNvPicPr>
          <p:nvPr/>
        </p:nvPicPr>
        <p:blipFill rotWithShape="1">
          <a:blip r:embed="rId4"/>
          <a:srcRect l="-1829" t="52817" r="1829" b="23367"/>
          <a:stretch/>
        </p:blipFill>
        <p:spPr>
          <a:xfrm>
            <a:off x="1471390" y="4280543"/>
            <a:ext cx="8895930" cy="2240651"/>
          </a:xfrm>
          <a:prstGeom prst="rect">
            <a:avLst/>
          </a:prstGeom>
        </p:spPr>
      </p:pic>
      <p:pic>
        <p:nvPicPr>
          <p:cNvPr id="7" name="Picture 6">
            <a:extLst>
              <a:ext uri="{FF2B5EF4-FFF2-40B4-BE49-F238E27FC236}">
                <a16:creationId xmlns:a16="http://schemas.microsoft.com/office/drawing/2014/main" id="{42FC2A92-AE8E-3F40-BB90-78A1B19728D6}"/>
              </a:ext>
            </a:extLst>
          </p:cNvPr>
          <p:cNvPicPr>
            <a:picLocks noChangeAspect="1"/>
          </p:cNvPicPr>
          <p:nvPr/>
        </p:nvPicPr>
        <p:blipFill rotWithShape="1">
          <a:blip r:embed="rId4"/>
          <a:srcRect b="70998"/>
          <a:stretch/>
        </p:blipFill>
        <p:spPr>
          <a:xfrm>
            <a:off x="1471390" y="953120"/>
            <a:ext cx="8685865" cy="2664023"/>
          </a:xfrm>
          <a:prstGeom prst="rect">
            <a:avLst/>
          </a:prstGeom>
        </p:spPr>
      </p:pic>
    </p:spTree>
    <p:extLst>
      <p:ext uri="{BB962C8B-B14F-4D97-AF65-F5344CB8AC3E}">
        <p14:creationId xmlns:p14="http://schemas.microsoft.com/office/powerpoint/2010/main" val="2564033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4F98C0-8971-4EBF-A5A6-070FD81AA5AD}"/>
              </a:ext>
            </a:extLst>
          </p:cNvPr>
          <p:cNvPicPr>
            <a:picLocks noChangeAspect="1"/>
          </p:cNvPicPr>
          <p:nvPr/>
        </p:nvPicPr>
        <p:blipFill>
          <a:blip r:embed="rId2"/>
          <a:stretch>
            <a:fillRect/>
          </a:stretch>
        </p:blipFill>
        <p:spPr>
          <a:xfrm>
            <a:off x="161593" y="1200243"/>
            <a:ext cx="4439095" cy="2848540"/>
          </a:xfrm>
          <a:prstGeom prst="rect">
            <a:avLst/>
          </a:prstGeom>
        </p:spPr>
      </p:pic>
      <p:sp>
        <p:nvSpPr>
          <p:cNvPr id="5" name="TextBox 4">
            <a:extLst>
              <a:ext uri="{FF2B5EF4-FFF2-40B4-BE49-F238E27FC236}">
                <a16:creationId xmlns:a16="http://schemas.microsoft.com/office/drawing/2014/main" id="{C3F62A7D-BC6D-4A5A-BDDB-C5744BF60047}"/>
              </a:ext>
            </a:extLst>
          </p:cNvPr>
          <p:cNvSpPr txBox="1"/>
          <p:nvPr/>
        </p:nvSpPr>
        <p:spPr>
          <a:xfrm>
            <a:off x="6756984" y="4552008"/>
            <a:ext cx="485072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This will make problem much harder when the inputs now increasing at scales</a:t>
            </a:r>
          </a:p>
        </p:txBody>
      </p:sp>
      <p:pic>
        <p:nvPicPr>
          <p:cNvPr id="6" name="Picture 5">
            <a:extLst>
              <a:ext uri="{FF2B5EF4-FFF2-40B4-BE49-F238E27FC236}">
                <a16:creationId xmlns:a16="http://schemas.microsoft.com/office/drawing/2014/main" id="{4EA1B3D1-C4B1-48E7-9C02-978A8ECF9731}"/>
              </a:ext>
            </a:extLst>
          </p:cNvPr>
          <p:cNvPicPr>
            <a:picLocks noChangeAspect="1"/>
          </p:cNvPicPr>
          <p:nvPr/>
        </p:nvPicPr>
        <p:blipFill>
          <a:blip r:embed="rId3"/>
          <a:stretch>
            <a:fillRect/>
          </a:stretch>
        </p:blipFill>
        <p:spPr>
          <a:xfrm>
            <a:off x="6756984" y="1291914"/>
            <a:ext cx="3789538" cy="3079453"/>
          </a:xfrm>
          <a:prstGeom prst="rect">
            <a:avLst/>
          </a:prstGeom>
        </p:spPr>
      </p:pic>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sp>
        <p:nvSpPr>
          <p:cNvPr id="12" name="TextBox 11">
            <a:extLst>
              <a:ext uri="{FF2B5EF4-FFF2-40B4-BE49-F238E27FC236}">
                <a16:creationId xmlns:a16="http://schemas.microsoft.com/office/drawing/2014/main" id="{A62E9955-0014-4A48-B1C9-AB5CF13C9F08}"/>
              </a:ext>
            </a:extLst>
          </p:cNvPr>
          <p:cNvSpPr txBox="1"/>
          <p:nvPr/>
        </p:nvSpPr>
        <p:spPr>
          <a:xfrm>
            <a:off x="6950753" y="1107248"/>
            <a:ext cx="496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High dimensions of the variant of input signals </a:t>
            </a:r>
          </a:p>
        </p:txBody>
      </p:sp>
      <p:sp>
        <p:nvSpPr>
          <p:cNvPr id="15" name="TextBox 14">
            <a:extLst>
              <a:ext uri="{FF2B5EF4-FFF2-40B4-BE49-F238E27FC236}">
                <a16:creationId xmlns:a16="http://schemas.microsoft.com/office/drawing/2014/main" id="{91F3719D-DDC5-443C-8E21-2E390DFE0B4D}"/>
              </a:ext>
            </a:extLst>
          </p:cNvPr>
          <p:cNvSpPr txBox="1"/>
          <p:nvPr/>
        </p:nvSpPr>
        <p:spPr>
          <a:xfrm>
            <a:off x="-12185" y="4552008"/>
            <a:ext cx="4850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 signals</a:t>
            </a:r>
          </a:p>
        </p:txBody>
      </p:sp>
      <p:sp>
        <p:nvSpPr>
          <p:cNvPr id="3" name="Arrow: Right 2">
            <a:extLst>
              <a:ext uri="{FF2B5EF4-FFF2-40B4-BE49-F238E27FC236}">
                <a16:creationId xmlns:a16="http://schemas.microsoft.com/office/drawing/2014/main" id="{822F7EC4-EBB6-46AD-B07C-92D22D5806F0}"/>
              </a:ext>
            </a:extLst>
          </p:cNvPr>
          <p:cNvSpPr/>
          <p:nvPr/>
        </p:nvSpPr>
        <p:spPr>
          <a:xfrm>
            <a:off x="4963886" y="2202024"/>
            <a:ext cx="1418253" cy="167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hlinkClick r:id="rId4"/>
            <a:extLst>
              <a:ext uri="{FF2B5EF4-FFF2-40B4-BE49-F238E27FC236}">
                <a16:creationId xmlns:a16="http://schemas.microsoft.com/office/drawing/2014/main" id="{F7B0D1C3-D836-4D7F-9C9F-54240527A951}"/>
              </a:ext>
            </a:extLst>
          </p:cNvPr>
          <p:cNvSpPr txBox="1"/>
          <p:nvPr/>
        </p:nvSpPr>
        <p:spPr>
          <a:xfrm>
            <a:off x="10481448" y="5914269"/>
            <a:ext cx="1593541" cy="338554"/>
          </a:xfrm>
          <a:prstGeom prst="rect">
            <a:avLst/>
          </a:prstGeom>
          <a:noFill/>
        </p:spPr>
        <p:txBody>
          <a:bodyPr wrap="square" rtlCol="0">
            <a:spAutoFit/>
          </a:bodyPr>
          <a:lstStyle/>
          <a:p>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2675120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8E8AB-A343-104D-AA7C-64A54A62A12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6246" y="742950"/>
            <a:ext cx="10629900" cy="5372100"/>
          </a:xfrm>
          <a:prstGeom prst="rect">
            <a:avLst/>
          </a:prstGeom>
        </p:spPr>
      </p:pic>
      <p:sp>
        <p:nvSpPr>
          <p:cNvPr id="4" name="Title 1">
            <a:extLst>
              <a:ext uri="{FF2B5EF4-FFF2-40B4-BE49-F238E27FC236}">
                <a16:creationId xmlns:a16="http://schemas.microsoft.com/office/drawing/2014/main" id="{38DAB079-AB6F-4028-95B3-A76163090E50}"/>
              </a:ext>
            </a:extLst>
          </p:cNvPr>
          <p:cNvSpPr txBox="1">
            <a:spLocks/>
          </p:cNvSpPr>
          <p:nvPr/>
        </p:nvSpPr>
        <p:spPr>
          <a:xfrm>
            <a:off x="0" y="132666"/>
            <a:ext cx="12135775" cy="91470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Multi-Strategy Augmentation + Regularization (</a:t>
            </a:r>
            <a:r>
              <a:rPr kumimoji="0" lang="en-US" sz="4400" b="1" i="0" u="none" strike="noStrike" kern="1200" cap="none" spc="0" normalizeH="0" baseline="0" noProof="0" dirty="0" err="1">
                <a:ln>
                  <a:noFill/>
                </a:ln>
                <a:solidFill>
                  <a:srgbClr val="0070C0"/>
                </a:solidFill>
                <a:effectLst/>
                <a:uLnTx/>
                <a:uFillTx/>
                <a:latin typeface="Calibri Light" panose="020F0302020204030204"/>
                <a:ea typeface="+mj-ea"/>
                <a:cs typeface="+mj-cs"/>
              </a:rPr>
              <a:t>Mixup</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 </a:t>
            </a:r>
            <a:r>
              <a:rPr lang="en-US" b="1" dirty="0">
                <a:solidFill>
                  <a:srgbClr val="0070C0"/>
                </a:solidFill>
                <a:latin typeface="Calibri Light" panose="020F0302020204030204"/>
              </a:rPr>
              <a:t>&amp; </a:t>
            </a:r>
            <a:r>
              <a:rPr lang="en-US" b="1" dirty="0" err="1">
                <a:solidFill>
                  <a:srgbClr val="0070C0"/>
                </a:solidFill>
                <a:latin typeface="Calibri Light" panose="020F0302020204030204"/>
              </a:rPr>
              <a:t>CutMix</a:t>
            </a:r>
            <a:r>
              <a:rPr lang="en-US" b="1" dirty="0">
                <a:solidFill>
                  <a:srgbClr val="0070C0"/>
                </a:solidFill>
                <a:latin typeface="Calibri Light" panose="020F0302020204030204"/>
              </a:rPr>
              <a:t>) – Multi-Views</a:t>
            </a:r>
            <a:endPar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endParaRPr>
          </a:p>
        </p:txBody>
      </p:sp>
      <p:pic>
        <p:nvPicPr>
          <p:cNvPr id="6" name="Picture 5">
            <a:extLst>
              <a:ext uri="{FF2B5EF4-FFF2-40B4-BE49-F238E27FC236}">
                <a16:creationId xmlns:a16="http://schemas.microsoft.com/office/drawing/2014/main" id="{6011A8DE-297F-4986-8847-DDFD4454DBA0}"/>
              </a:ext>
            </a:extLst>
          </p:cNvPr>
          <p:cNvPicPr>
            <a:picLocks noChangeAspect="1"/>
          </p:cNvPicPr>
          <p:nvPr/>
        </p:nvPicPr>
        <p:blipFill rotWithShape="1">
          <a:blip r:embed="rId4"/>
          <a:srcRect l="-1829" t="52817" r="1829" b="23367"/>
          <a:stretch/>
        </p:blipFill>
        <p:spPr>
          <a:xfrm>
            <a:off x="1185643" y="4280544"/>
            <a:ext cx="9706413" cy="2444790"/>
          </a:xfrm>
          <a:prstGeom prst="rect">
            <a:avLst/>
          </a:prstGeom>
        </p:spPr>
      </p:pic>
    </p:spTree>
    <p:extLst>
      <p:ext uri="{BB962C8B-B14F-4D97-AF65-F5344CB8AC3E}">
        <p14:creationId xmlns:p14="http://schemas.microsoft.com/office/powerpoint/2010/main" val="578602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E660-0CE2-9543-83BC-3B3E35B0EA1B}"/>
              </a:ext>
            </a:extLst>
          </p:cNvPr>
          <p:cNvSpPr>
            <a:spLocks noGrp="1"/>
          </p:cNvSpPr>
          <p:nvPr>
            <p:ph type="title"/>
          </p:nvPr>
        </p:nvSpPr>
        <p:spPr>
          <a:xfrm>
            <a:off x="1789670" y="2642651"/>
            <a:ext cx="9356125" cy="1325563"/>
          </a:xfrm>
        </p:spPr>
        <p:txBody>
          <a:bodyPr/>
          <a:lstStyle/>
          <a:p>
            <a:r>
              <a:rPr lang="en-TW" dirty="0"/>
              <a:t>Order Emperical Studies Investigate </a:t>
            </a:r>
          </a:p>
        </p:txBody>
      </p:sp>
    </p:spTree>
    <p:extLst>
      <p:ext uri="{BB962C8B-B14F-4D97-AF65-F5344CB8AC3E}">
        <p14:creationId xmlns:p14="http://schemas.microsoft.com/office/powerpoint/2010/main" val="21756883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75408-26FD-4353-A6A4-5BF5EE7DDA60}"/>
              </a:ext>
            </a:extLst>
          </p:cNvPr>
          <p:cNvPicPr>
            <a:picLocks noChangeAspect="1"/>
          </p:cNvPicPr>
          <p:nvPr/>
        </p:nvPicPr>
        <p:blipFill rotWithShape="1">
          <a:blip r:embed="rId2"/>
          <a:srcRect t="28484" b="51279"/>
          <a:stretch/>
        </p:blipFill>
        <p:spPr>
          <a:xfrm>
            <a:off x="2485587" y="1698756"/>
            <a:ext cx="9706413" cy="2077374"/>
          </a:xfrm>
          <a:prstGeom prst="rect">
            <a:avLst/>
          </a:prstGeom>
        </p:spPr>
      </p:pic>
      <p:sp>
        <p:nvSpPr>
          <p:cNvPr id="4" name="Title 1">
            <a:extLst>
              <a:ext uri="{FF2B5EF4-FFF2-40B4-BE49-F238E27FC236}">
                <a16:creationId xmlns:a16="http://schemas.microsoft.com/office/drawing/2014/main" id="{4D4F9B68-243F-4926-BDFF-5B015675874F}"/>
              </a:ext>
            </a:extLst>
          </p:cNvPr>
          <p:cNvSpPr txBox="1">
            <a:spLocks/>
          </p:cNvSpPr>
          <p:nvPr/>
        </p:nvSpPr>
        <p:spPr>
          <a:xfrm>
            <a:off x="838200" y="150522"/>
            <a:ext cx="10515600"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b="1" dirty="0">
                <a:solidFill>
                  <a:srgbClr val="0070C0"/>
                </a:solidFill>
                <a:latin typeface="Calibri Light" panose="020F0302020204030204"/>
              </a:rPr>
              <a:t>Order </a:t>
            </a:r>
            <a:r>
              <a:rPr kumimoji="0" lang="en-US" sz="4400" b="1" i="0" u="none" strike="noStrike" kern="1200" cap="none" spc="0" normalizeH="0" baseline="0" noProof="0" dirty="0">
                <a:ln>
                  <a:noFill/>
                </a:ln>
                <a:solidFill>
                  <a:srgbClr val="0070C0"/>
                </a:solidFill>
                <a:effectLst/>
                <a:uLnTx/>
                <a:uFillTx/>
                <a:latin typeface="Calibri Light" panose="020F0302020204030204"/>
                <a:ea typeface="+mj-ea"/>
                <a:cs typeface="+mj-cs"/>
              </a:rPr>
              <a:t>Augmentation + Regularization  </a:t>
            </a:r>
          </a:p>
        </p:txBody>
      </p:sp>
      <p:sp>
        <p:nvSpPr>
          <p:cNvPr id="6" name="Rectangle: Rounded Corners 5">
            <a:extLst>
              <a:ext uri="{FF2B5EF4-FFF2-40B4-BE49-F238E27FC236}">
                <a16:creationId xmlns:a16="http://schemas.microsoft.com/office/drawing/2014/main" id="{3CB26E79-3697-4559-9DBF-5BF133743A64}"/>
              </a:ext>
            </a:extLst>
          </p:cNvPr>
          <p:cNvSpPr/>
          <p:nvPr/>
        </p:nvSpPr>
        <p:spPr>
          <a:xfrm>
            <a:off x="3728895" y="1590301"/>
            <a:ext cx="1446233" cy="254541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6FDB9EF8-2D30-4B73-8AE9-EC75660975F1}"/>
              </a:ext>
            </a:extLst>
          </p:cNvPr>
          <p:cNvSpPr txBox="1">
            <a:spLocks/>
          </p:cNvSpPr>
          <p:nvPr/>
        </p:nvSpPr>
        <p:spPr>
          <a:xfrm>
            <a:off x="876337" y="4212337"/>
            <a:ext cx="3788867" cy="7732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Light" panose="020F0302020204030204"/>
                <a:ea typeface="+mj-ea"/>
                <a:cs typeface="+mj-cs"/>
              </a:rPr>
              <a:t>Multi-Augmentation Strategy</a:t>
            </a:r>
          </a:p>
        </p:txBody>
      </p:sp>
      <p:sp>
        <p:nvSpPr>
          <p:cNvPr id="9" name="Rectangle: Rounded Corners 8">
            <a:extLst>
              <a:ext uri="{FF2B5EF4-FFF2-40B4-BE49-F238E27FC236}">
                <a16:creationId xmlns:a16="http://schemas.microsoft.com/office/drawing/2014/main" id="{33594090-1FBE-4A9D-B1C5-249B6A03B6A3}"/>
              </a:ext>
            </a:extLst>
          </p:cNvPr>
          <p:cNvSpPr/>
          <p:nvPr/>
        </p:nvSpPr>
        <p:spPr>
          <a:xfrm>
            <a:off x="5258538" y="1590301"/>
            <a:ext cx="1117562" cy="25454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85F80F89-01FE-49AB-8BCD-F76E05722948}"/>
              </a:ext>
            </a:extLst>
          </p:cNvPr>
          <p:cNvSpPr txBox="1">
            <a:spLocks/>
          </p:cNvSpPr>
          <p:nvPr/>
        </p:nvSpPr>
        <p:spPr>
          <a:xfrm>
            <a:off x="3263346" y="4146260"/>
            <a:ext cx="5777829" cy="77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libri Light" panose="020F0302020204030204"/>
                <a:ea typeface="+mj-ea"/>
                <a:cs typeface="+mj-cs"/>
              </a:rPr>
              <a:t>Mixup</a:t>
            </a:r>
            <a:endParaRPr kumimoji="0" lang="en-US" sz="2800" b="1" i="0" u="none" strike="noStrike" kern="1200" cap="none" spc="0" normalizeH="0" baseline="0" noProof="0" dirty="0">
              <a:ln>
                <a:noFill/>
              </a:ln>
              <a:solidFill>
                <a:srgbClr val="FF0000"/>
              </a:solidFill>
              <a:effectLst/>
              <a:uLnTx/>
              <a:uFillTx/>
              <a:latin typeface="Calibri Light" panose="020F0302020204030204"/>
              <a:ea typeface="+mj-ea"/>
              <a:cs typeface="+mj-cs"/>
            </a:endParaRPr>
          </a:p>
        </p:txBody>
      </p:sp>
      <p:sp>
        <p:nvSpPr>
          <p:cNvPr id="2" name="Arrow: Curved Up 1">
            <a:extLst>
              <a:ext uri="{FF2B5EF4-FFF2-40B4-BE49-F238E27FC236}">
                <a16:creationId xmlns:a16="http://schemas.microsoft.com/office/drawing/2014/main" id="{D8AF72FB-0240-44A6-9323-C618DC11AE73}"/>
              </a:ext>
            </a:extLst>
          </p:cNvPr>
          <p:cNvSpPr/>
          <p:nvPr/>
        </p:nvSpPr>
        <p:spPr>
          <a:xfrm>
            <a:off x="4452011" y="4381981"/>
            <a:ext cx="1117562" cy="3269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rrow: Curved Left 12">
            <a:extLst>
              <a:ext uri="{FF2B5EF4-FFF2-40B4-BE49-F238E27FC236}">
                <a16:creationId xmlns:a16="http://schemas.microsoft.com/office/drawing/2014/main" id="{9479F2F8-C5CF-4303-8297-0AFA3864E5B9}"/>
              </a:ext>
            </a:extLst>
          </p:cNvPr>
          <p:cNvSpPr/>
          <p:nvPr/>
        </p:nvSpPr>
        <p:spPr>
          <a:xfrm rot="16383065">
            <a:off x="4941885" y="876903"/>
            <a:ext cx="345440" cy="88166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1584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1155827" y="2417870"/>
            <a:ext cx="11036173"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Proposed method Implementation -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4</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3756157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981B-1477-2F47-92F7-2D43E7CC5047}"/>
              </a:ext>
            </a:extLst>
          </p:cNvPr>
          <p:cNvSpPr>
            <a:spLocks noGrp="1"/>
          </p:cNvSpPr>
          <p:nvPr>
            <p:ph type="title"/>
          </p:nvPr>
        </p:nvSpPr>
        <p:spPr/>
        <p:txBody>
          <a:bodyPr/>
          <a:lstStyle/>
          <a:p>
            <a:r>
              <a:rPr lang="en-TW" dirty="0"/>
              <a:t>Building End to End pipeline </a:t>
            </a:r>
          </a:p>
        </p:txBody>
      </p:sp>
      <p:sp>
        <p:nvSpPr>
          <p:cNvPr id="3" name="Content Placeholder 2">
            <a:extLst>
              <a:ext uri="{FF2B5EF4-FFF2-40B4-BE49-F238E27FC236}">
                <a16:creationId xmlns:a16="http://schemas.microsoft.com/office/drawing/2014/main" id="{B4BB3D22-4BAA-DE45-9681-333CB665B785}"/>
              </a:ext>
            </a:extLst>
          </p:cNvPr>
          <p:cNvSpPr>
            <a:spLocks noGrp="1"/>
          </p:cNvSpPr>
          <p:nvPr>
            <p:ph idx="1"/>
          </p:nvPr>
        </p:nvSpPr>
        <p:spPr/>
        <p:txBody>
          <a:bodyPr/>
          <a:lstStyle/>
          <a:p>
            <a:r>
              <a:rPr lang="en-TW" dirty="0"/>
              <a:t>Pipe line Section Clear </a:t>
            </a:r>
          </a:p>
          <a:p>
            <a:r>
              <a:rPr lang="en-TW" dirty="0"/>
              <a:t>How to Design pipeline Complete </a:t>
            </a:r>
          </a:p>
          <a:p>
            <a:r>
              <a:rPr lang="en-TW" dirty="0"/>
              <a:t>How to implement Eeach Section of the Pipeline </a:t>
            </a:r>
          </a:p>
          <a:p>
            <a:r>
              <a:rPr lang="en-TW" dirty="0"/>
              <a:t>What is the most Crutial important in the pipeline </a:t>
            </a:r>
          </a:p>
          <a:p>
            <a:r>
              <a:rPr lang="en-TW" dirty="0"/>
              <a:t>How many pepole Can work together on this Topic </a:t>
            </a:r>
          </a:p>
        </p:txBody>
      </p:sp>
    </p:spTree>
    <p:extLst>
      <p:ext uri="{BB962C8B-B14F-4D97-AF65-F5344CB8AC3E}">
        <p14:creationId xmlns:p14="http://schemas.microsoft.com/office/powerpoint/2010/main" val="2943236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28D2BF-87ED-4DB2-AD9F-2AB7A755820E}"/>
              </a:ext>
            </a:extLst>
          </p:cNvPr>
          <p:cNvSpPr/>
          <p:nvPr/>
        </p:nvSpPr>
        <p:spPr>
          <a:xfrm>
            <a:off x="54704" y="1875404"/>
            <a:ext cx="1376039" cy="150476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ImageNet,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rPr>
              <a:t>CoCo</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2C8E1C7-6A8D-4EC8-A44D-7C43122B17BB}"/>
              </a:ext>
            </a:extLst>
          </p:cNvPr>
          <p:cNvSpPr/>
          <p:nvPr/>
        </p:nvSpPr>
        <p:spPr>
          <a:xfrm>
            <a:off x="2294552" y="2103001"/>
            <a:ext cx="2476870"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Heuristic Attention (Segmentation Masks)</a:t>
            </a:r>
          </a:p>
        </p:txBody>
      </p:sp>
      <p:sp>
        <p:nvSpPr>
          <p:cNvPr id="6" name="Rectangle: Rounded Corners 5">
            <a:extLst>
              <a:ext uri="{FF2B5EF4-FFF2-40B4-BE49-F238E27FC236}">
                <a16:creationId xmlns:a16="http://schemas.microsoft.com/office/drawing/2014/main" id="{5181C047-2663-4418-9E50-535FDDE0A079}"/>
              </a:ext>
            </a:extLst>
          </p:cNvPr>
          <p:cNvSpPr/>
          <p:nvPr/>
        </p:nvSpPr>
        <p:spPr>
          <a:xfrm>
            <a:off x="5810833" y="2115444"/>
            <a:ext cx="2363953"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Data Augmentation </a:t>
            </a:r>
          </a:p>
        </p:txBody>
      </p:sp>
      <p:sp>
        <p:nvSpPr>
          <p:cNvPr id="8" name="Rectangle: Rounded Corners 7">
            <a:extLst>
              <a:ext uri="{FF2B5EF4-FFF2-40B4-BE49-F238E27FC236}">
                <a16:creationId xmlns:a16="http://schemas.microsoft.com/office/drawing/2014/main" id="{F4EADD21-3E3D-449A-ABDF-EA61AC4C4DAD}"/>
              </a:ext>
            </a:extLst>
          </p:cNvPr>
          <p:cNvSpPr/>
          <p:nvPr/>
        </p:nvSpPr>
        <p:spPr>
          <a:xfrm>
            <a:off x="1697531" y="4658298"/>
            <a:ext cx="2363952" cy="8211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Self-Supervised Learning Framework</a:t>
            </a:r>
          </a:p>
        </p:txBody>
      </p:sp>
      <p:sp>
        <p:nvSpPr>
          <p:cNvPr id="10" name="Rectangle: Rounded Corners 9">
            <a:extLst>
              <a:ext uri="{FF2B5EF4-FFF2-40B4-BE49-F238E27FC236}">
                <a16:creationId xmlns:a16="http://schemas.microsoft.com/office/drawing/2014/main" id="{F77F08BF-EF23-4BC7-8297-289AB342472F}"/>
              </a:ext>
            </a:extLst>
          </p:cNvPr>
          <p:cNvSpPr/>
          <p:nvPr/>
        </p:nvSpPr>
        <p:spPr>
          <a:xfrm>
            <a:off x="5479372" y="4641681"/>
            <a:ext cx="2363952" cy="82118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Self-Training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Distillation Training</a:t>
            </a:r>
          </a:p>
        </p:txBody>
      </p:sp>
      <p:sp>
        <p:nvSpPr>
          <p:cNvPr id="11" name="Rectangle: Rounded Corners 10">
            <a:extLst>
              <a:ext uri="{FF2B5EF4-FFF2-40B4-BE49-F238E27FC236}">
                <a16:creationId xmlns:a16="http://schemas.microsoft.com/office/drawing/2014/main" id="{3BF571EB-E877-4FDA-AF88-F7CA359CF0BF}"/>
              </a:ext>
            </a:extLst>
          </p:cNvPr>
          <p:cNvSpPr/>
          <p:nvPr/>
        </p:nvSpPr>
        <p:spPr>
          <a:xfrm>
            <a:off x="9158694" y="4611948"/>
            <a:ext cx="2363952" cy="82118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Evaluation Proposed Methods</a:t>
            </a:r>
          </a:p>
        </p:txBody>
      </p:sp>
      <p:sp>
        <p:nvSpPr>
          <p:cNvPr id="12" name="Trapezoid 11">
            <a:extLst>
              <a:ext uri="{FF2B5EF4-FFF2-40B4-BE49-F238E27FC236}">
                <a16:creationId xmlns:a16="http://schemas.microsoft.com/office/drawing/2014/main" id="{E8D3C1E8-6322-4756-A917-6BCE5CD70671}"/>
              </a:ext>
            </a:extLst>
          </p:cNvPr>
          <p:cNvSpPr/>
          <p:nvPr/>
        </p:nvSpPr>
        <p:spPr>
          <a:xfrm rot="5400000">
            <a:off x="9511027" y="1774593"/>
            <a:ext cx="1325563" cy="1669002"/>
          </a:xfrm>
          <a:prstGeom prst="trapezoid">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21A2DBD-F306-452A-BB24-F8F6FAFA6F25}"/>
              </a:ext>
            </a:extLst>
          </p:cNvPr>
          <p:cNvSpPr/>
          <p:nvPr/>
        </p:nvSpPr>
        <p:spPr>
          <a:xfrm>
            <a:off x="9444930" y="2304621"/>
            <a:ext cx="145775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Neural Net Architecture</a:t>
            </a:r>
          </a:p>
        </p:txBody>
      </p:sp>
      <p:cxnSp>
        <p:nvCxnSpPr>
          <p:cNvPr id="15" name="Connector: Curved 14">
            <a:extLst>
              <a:ext uri="{FF2B5EF4-FFF2-40B4-BE49-F238E27FC236}">
                <a16:creationId xmlns:a16="http://schemas.microsoft.com/office/drawing/2014/main" id="{FC03DF71-DAEB-4504-9D3F-FA43A322308E}"/>
              </a:ext>
            </a:extLst>
          </p:cNvPr>
          <p:cNvCxnSpPr>
            <a:cxnSpLocks/>
            <a:stCxn id="5" idx="3"/>
            <a:endCxn id="6" idx="1"/>
          </p:cNvCxnSpPr>
          <p:nvPr/>
        </p:nvCxnSpPr>
        <p:spPr>
          <a:xfrm>
            <a:off x="4771422" y="2577958"/>
            <a:ext cx="1039411" cy="1244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E80A9EF2-6BA1-497B-9DE1-7487E3C71F5E}"/>
              </a:ext>
            </a:extLst>
          </p:cNvPr>
          <p:cNvCxnSpPr>
            <a:cxnSpLocks/>
          </p:cNvCxnSpPr>
          <p:nvPr/>
        </p:nvCxnSpPr>
        <p:spPr>
          <a:xfrm>
            <a:off x="8174786" y="2618439"/>
            <a:ext cx="1164521" cy="18694"/>
          </a:xfrm>
          <a:prstGeom prst="curved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DADC129-4A5A-48F9-A3D3-608ED670F868}"/>
              </a:ext>
            </a:extLst>
          </p:cNvPr>
          <p:cNvCxnSpPr>
            <a:stCxn id="12" idx="0"/>
            <a:endCxn id="8" idx="1"/>
          </p:cNvCxnSpPr>
          <p:nvPr/>
        </p:nvCxnSpPr>
        <p:spPr>
          <a:xfrm flipH="1">
            <a:off x="1697531" y="2609095"/>
            <a:ext cx="9310779" cy="2459797"/>
          </a:xfrm>
          <a:prstGeom prst="curvedConnector5">
            <a:avLst>
              <a:gd name="adj1" fmla="val -2455"/>
              <a:gd name="adj2" fmla="val 58617"/>
              <a:gd name="adj3" fmla="val 10245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3A172B00-E977-44C8-A955-3C370C7BF475}"/>
              </a:ext>
            </a:extLst>
          </p:cNvPr>
          <p:cNvCxnSpPr>
            <a:stCxn id="8" idx="3"/>
            <a:endCxn id="10" idx="1"/>
          </p:cNvCxnSpPr>
          <p:nvPr/>
        </p:nvCxnSpPr>
        <p:spPr>
          <a:xfrm flipV="1">
            <a:off x="4061483" y="5052275"/>
            <a:ext cx="1417889" cy="1661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34ADCF9-9517-4920-8A3C-3FD17159CD24}"/>
              </a:ext>
            </a:extLst>
          </p:cNvPr>
          <p:cNvCxnSpPr>
            <a:stCxn id="10" idx="3"/>
            <a:endCxn id="11" idx="1"/>
          </p:cNvCxnSpPr>
          <p:nvPr/>
        </p:nvCxnSpPr>
        <p:spPr>
          <a:xfrm flipV="1">
            <a:off x="7843324" y="5022542"/>
            <a:ext cx="1315370" cy="297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E075C41B-EB38-4725-9CA6-54DC639D2EC1}"/>
              </a:ext>
            </a:extLst>
          </p:cNvPr>
          <p:cNvSpPr/>
          <p:nvPr/>
        </p:nvSpPr>
        <p:spPr>
          <a:xfrm>
            <a:off x="1506987" y="2445862"/>
            <a:ext cx="406477" cy="16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6450FD7-4B4E-44CF-BE67-7B95600030AD}"/>
              </a:ext>
            </a:extLst>
          </p:cNvPr>
          <p:cNvSpPr/>
          <p:nvPr/>
        </p:nvSpPr>
        <p:spPr>
          <a:xfrm>
            <a:off x="2404491" y="119918"/>
            <a:ext cx="663136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Method Proposal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A57070E-0F4C-7741-B1ED-99ABD97BB202}"/>
              </a:ext>
            </a:extLst>
          </p:cNvPr>
          <p:cNvSpPr txBox="1"/>
          <p:nvPr/>
        </p:nvSpPr>
        <p:spPr>
          <a:xfrm>
            <a:off x="2168139" y="1344738"/>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Section 1 </a:t>
            </a:r>
          </a:p>
        </p:txBody>
      </p:sp>
      <p:sp>
        <p:nvSpPr>
          <p:cNvPr id="18" name="TextBox 17">
            <a:extLst>
              <a:ext uri="{FF2B5EF4-FFF2-40B4-BE49-F238E27FC236}">
                <a16:creationId xmlns:a16="http://schemas.microsoft.com/office/drawing/2014/main" id="{E16E9897-FFDF-D94E-B420-EF4CC36D6417}"/>
              </a:ext>
            </a:extLst>
          </p:cNvPr>
          <p:cNvSpPr txBox="1"/>
          <p:nvPr/>
        </p:nvSpPr>
        <p:spPr>
          <a:xfrm>
            <a:off x="5593111" y="1349373"/>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002060"/>
                </a:solidFill>
                <a:effectLst/>
                <a:uLnTx/>
                <a:uFillTx/>
                <a:latin typeface="Calibri" panose="020F0502020204030204"/>
                <a:ea typeface="+mn-ea"/>
                <a:cs typeface="+mn-cs"/>
              </a:rPr>
              <a:t>Section 2 </a:t>
            </a:r>
          </a:p>
        </p:txBody>
      </p:sp>
      <p:sp>
        <p:nvSpPr>
          <p:cNvPr id="19" name="TextBox 18">
            <a:extLst>
              <a:ext uri="{FF2B5EF4-FFF2-40B4-BE49-F238E27FC236}">
                <a16:creationId xmlns:a16="http://schemas.microsoft.com/office/drawing/2014/main" id="{8F0F67CA-2F61-D545-B55C-F806844F4544}"/>
              </a:ext>
            </a:extLst>
          </p:cNvPr>
          <p:cNvSpPr txBox="1"/>
          <p:nvPr/>
        </p:nvSpPr>
        <p:spPr>
          <a:xfrm>
            <a:off x="8757046" y="1332410"/>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Section 3 </a:t>
            </a:r>
          </a:p>
        </p:txBody>
      </p:sp>
      <p:sp>
        <p:nvSpPr>
          <p:cNvPr id="21" name="TextBox 20">
            <a:extLst>
              <a:ext uri="{FF2B5EF4-FFF2-40B4-BE49-F238E27FC236}">
                <a16:creationId xmlns:a16="http://schemas.microsoft.com/office/drawing/2014/main" id="{87EB0D1C-013B-304E-BA29-BBBD65806E13}"/>
              </a:ext>
            </a:extLst>
          </p:cNvPr>
          <p:cNvSpPr txBox="1"/>
          <p:nvPr/>
        </p:nvSpPr>
        <p:spPr>
          <a:xfrm>
            <a:off x="1588669" y="5642629"/>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Section 4 </a:t>
            </a:r>
          </a:p>
        </p:txBody>
      </p:sp>
      <p:sp>
        <p:nvSpPr>
          <p:cNvPr id="23" name="TextBox 22">
            <a:extLst>
              <a:ext uri="{FF2B5EF4-FFF2-40B4-BE49-F238E27FC236}">
                <a16:creationId xmlns:a16="http://schemas.microsoft.com/office/drawing/2014/main" id="{5583E588-62B4-F14B-A235-997C6B2F67EC}"/>
              </a:ext>
            </a:extLst>
          </p:cNvPr>
          <p:cNvSpPr txBox="1"/>
          <p:nvPr/>
        </p:nvSpPr>
        <p:spPr>
          <a:xfrm>
            <a:off x="5439983" y="5653079"/>
            <a:ext cx="25816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2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Section 5</a:t>
            </a:r>
          </a:p>
        </p:txBody>
      </p:sp>
    </p:spTree>
    <p:extLst>
      <p:ext uri="{BB962C8B-B14F-4D97-AF65-F5344CB8AC3E}">
        <p14:creationId xmlns:p14="http://schemas.microsoft.com/office/powerpoint/2010/main" val="2103192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BDC3CEC-624B-4829-9D6A-4B5EB6C076A3}"/>
              </a:ext>
            </a:extLst>
          </p:cNvPr>
          <p:cNvPicPr>
            <a:picLocks noChangeAspect="1"/>
          </p:cNvPicPr>
          <p:nvPr/>
        </p:nvPicPr>
        <p:blipFill>
          <a:blip r:embed="rId2"/>
          <a:stretch>
            <a:fillRect/>
          </a:stretch>
        </p:blipFill>
        <p:spPr>
          <a:xfrm>
            <a:off x="328108" y="1219923"/>
            <a:ext cx="5189040" cy="1634148"/>
          </a:xfrm>
          <a:prstGeom prst="rect">
            <a:avLst/>
          </a:prstGeom>
        </p:spPr>
      </p:pic>
      <p:sp>
        <p:nvSpPr>
          <p:cNvPr id="7" name="Rectangle: Rounded Corners 6">
            <a:extLst>
              <a:ext uri="{FF2B5EF4-FFF2-40B4-BE49-F238E27FC236}">
                <a16:creationId xmlns:a16="http://schemas.microsoft.com/office/drawing/2014/main" id="{522FF13C-BEBD-4D95-BCFE-98165E2D8C32}"/>
              </a:ext>
            </a:extLst>
          </p:cNvPr>
          <p:cNvSpPr/>
          <p:nvPr/>
        </p:nvSpPr>
        <p:spPr>
          <a:xfrm>
            <a:off x="266330" y="1109908"/>
            <a:ext cx="781235" cy="85205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972EB8A-03B7-4322-9388-688D6FC13F6C}"/>
              </a:ext>
            </a:extLst>
          </p:cNvPr>
          <p:cNvSpPr txBox="1"/>
          <p:nvPr/>
        </p:nvSpPr>
        <p:spPr>
          <a:xfrm>
            <a:off x="266330" y="691749"/>
            <a:ext cx="12951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pic>
        <p:nvPicPr>
          <p:cNvPr id="23" name="Picture 22">
            <a:extLst>
              <a:ext uri="{FF2B5EF4-FFF2-40B4-BE49-F238E27FC236}">
                <a16:creationId xmlns:a16="http://schemas.microsoft.com/office/drawing/2014/main" id="{7488A367-3440-4CFF-A715-29BF5142DD18}"/>
              </a:ext>
            </a:extLst>
          </p:cNvPr>
          <p:cNvPicPr>
            <a:picLocks noChangeAspect="1"/>
          </p:cNvPicPr>
          <p:nvPr/>
        </p:nvPicPr>
        <p:blipFill>
          <a:blip r:embed="rId3"/>
          <a:stretch>
            <a:fillRect/>
          </a:stretch>
        </p:blipFill>
        <p:spPr>
          <a:xfrm>
            <a:off x="5862955" y="1647392"/>
            <a:ext cx="2742011" cy="1077218"/>
          </a:xfrm>
          <a:prstGeom prst="rect">
            <a:avLst/>
          </a:prstGeom>
        </p:spPr>
      </p:pic>
      <p:pic>
        <p:nvPicPr>
          <p:cNvPr id="18" name="Picture 17">
            <a:extLst>
              <a:ext uri="{FF2B5EF4-FFF2-40B4-BE49-F238E27FC236}">
                <a16:creationId xmlns:a16="http://schemas.microsoft.com/office/drawing/2014/main" id="{F4A43F35-7310-44EA-9C4E-8C9B724004AA}"/>
              </a:ext>
            </a:extLst>
          </p:cNvPr>
          <p:cNvPicPr>
            <a:picLocks noChangeAspect="1"/>
          </p:cNvPicPr>
          <p:nvPr/>
        </p:nvPicPr>
        <p:blipFill rotWithShape="1">
          <a:blip r:embed="rId4">
            <a:extLst>
              <a:ext uri="{28A0092B-C50C-407E-A947-70E740481C1C}">
                <a14:useLocalDpi xmlns:a14="http://schemas.microsoft.com/office/drawing/2010/main" val="0"/>
              </a:ext>
            </a:extLst>
          </a:blip>
          <a:srcRect l="4622" r="5266"/>
          <a:stretch/>
        </p:blipFill>
        <p:spPr>
          <a:xfrm>
            <a:off x="8734783" y="1647392"/>
            <a:ext cx="3235663" cy="1077218"/>
          </a:xfrm>
          <a:prstGeom prst="rect">
            <a:avLst/>
          </a:prstGeom>
        </p:spPr>
      </p:pic>
      <p:pic>
        <p:nvPicPr>
          <p:cNvPr id="21" name="Picture 20">
            <a:extLst>
              <a:ext uri="{FF2B5EF4-FFF2-40B4-BE49-F238E27FC236}">
                <a16:creationId xmlns:a16="http://schemas.microsoft.com/office/drawing/2014/main" id="{3CB2A301-EB15-4E3F-81AE-59605A46D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2562" y="5174225"/>
            <a:ext cx="4575231" cy="1581026"/>
          </a:xfrm>
          <a:prstGeom prst="rect">
            <a:avLst/>
          </a:prstGeom>
        </p:spPr>
      </p:pic>
      <p:sp>
        <p:nvSpPr>
          <p:cNvPr id="25" name="TextBox 24">
            <a:extLst>
              <a:ext uri="{FF2B5EF4-FFF2-40B4-BE49-F238E27FC236}">
                <a16:creationId xmlns:a16="http://schemas.microsoft.com/office/drawing/2014/main" id="{25CFE9D8-0089-4AC3-A2F5-BA364E0932CC}"/>
              </a:ext>
            </a:extLst>
          </p:cNvPr>
          <p:cNvSpPr txBox="1"/>
          <p:nvPr/>
        </p:nvSpPr>
        <p:spPr>
          <a:xfrm>
            <a:off x="8840313" y="4844665"/>
            <a:ext cx="22016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Microsoft Dataset</a:t>
            </a:r>
          </a:p>
        </p:txBody>
      </p:sp>
      <p:pic>
        <p:nvPicPr>
          <p:cNvPr id="28" name="Picture 27">
            <a:extLst>
              <a:ext uri="{FF2B5EF4-FFF2-40B4-BE49-F238E27FC236}">
                <a16:creationId xmlns:a16="http://schemas.microsoft.com/office/drawing/2014/main" id="{CA09D182-C360-4A38-8152-4BCB939DE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3535" y="5124768"/>
            <a:ext cx="2808935" cy="1580026"/>
          </a:xfrm>
          <a:prstGeom prst="rect">
            <a:avLst/>
          </a:prstGeom>
        </p:spPr>
      </p:pic>
      <p:sp>
        <p:nvSpPr>
          <p:cNvPr id="31" name="TextBox 30">
            <a:extLst>
              <a:ext uri="{FF2B5EF4-FFF2-40B4-BE49-F238E27FC236}">
                <a16:creationId xmlns:a16="http://schemas.microsoft.com/office/drawing/2014/main" id="{95073B3D-59D1-4DAF-B96A-618D42415BFF}"/>
              </a:ext>
            </a:extLst>
          </p:cNvPr>
          <p:cNvSpPr txBox="1"/>
          <p:nvPr/>
        </p:nvSpPr>
        <p:spPr>
          <a:xfrm>
            <a:off x="4762124" y="4816502"/>
            <a:ext cx="22016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Cityscape Dataset</a:t>
            </a:r>
          </a:p>
        </p:txBody>
      </p:sp>
      <p:sp>
        <p:nvSpPr>
          <p:cNvPr id="29" name="TextBox 28">
            <a:extLst>
              <a:ext uri="{FF2B5EF4-FFF2-40B4-BE49-F238E27FC236}">
                <a16:creationId xmlns:a16="http://schemas.microsoft.com/office/drawing/2014/main" id="{CB7594A4-2C08-4C00-A893-9D4AB4E06A46}"/>
              </a:ext>
            </a:extLst>
          </p:cNvPr>
          <p:cNvSpPr txBox="1"/>
          <p:nvPr/>
        </p:nvSpPr>
        <p:spPr>
          <a:xfrm>
            <a:off x="6488732" y="1171508"/>
            <a:ext cx="22460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 1k ( 1M)</a:t>
            </a:r>
          </a:p>
        </p:txBody>
      </p:sp>
      <p:sp>
        <p:nvSpPr>
          <p:cNvPr id="33" name="TextBox 32">
            <a:extLst>
              <a:ext uri="{FF2B5EF4-FFF2-40B4-BE49-F238E27FC236}">
                <a16:creationId xmlns:a16="http://schemas.microsoft.com/office/drawing/2014/main" id="{40C510D0-E06A-4038-B9BA-5C8794A2B8CD}"/>
              </a:ext>
            </a:extLst>
          </p:cNvPr>
          <p:cNvSpPr txBox="1"/>
          <p:nvPr/>
        </p:nvSpPr>
        <p:spPr>
          <a:xfrm>
            <a:off x="9372972" y="1184302"/>
            <a:ext cx="22460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 21k (14M)</a:t>
            </a:r>
          </a:p>
        </p:txBody>
      </p:sp>
      <p:sp>
        <p:nvSpPr>
          <p:cNvPr id="30" name="Rectangle: Rounded Corners 29">
            <a:extLst>
              <a:ext uri="{FF2B5EF4-FFF2-40B4-BE49-F238E27FC236}">
                <a16:creationId xmlns:a16="http://schemas.microsoft.com/office/drawing/2014/main" id="{2DFB72A3-04C3-457A-BF97-7EA8F5F08ECA}"/>
              </a:ext>
            </a:extLst>
          </p:cNvPr>
          <p:cNvSpPr/>
          <p:nvPr/>
        </p:nvSpPr>
        <p:spPr>
          <a:xfrm>
            <a:off x="5797118" y="1061081"/>
            <a:ext cx="6303146" cy="193069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24F16F52-20AE-4EF8-A3EE-A08A4639B35F}"/>
              </a:ext>
            </a:extLst>
          </p:cNvPr>
          <p:cNvCxnSpPr>
            <a:cxnSpLocks/>
            <a:stCxn id="30" idx="2"/>
            <a:endCxn id="31" idx="3"/>
          </p:cNvCxnSpPr>
          <p:nvPr/>
        </p:nvCxnSpPr>
        <p:spPr>
          <a:xfrm flipH="1">
            <a:off x="6963786" y="2991775"/>
            <a:ext cx="1984905" cy="2009393"/>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92BEB6-AC81-4690-A228-1E4E0DBF19D3}"/>
              </a:ext>
            </a:extLst>
          </p:cNvPr>
          <p:cNvCxnSpPr>
            <a:cxnSpLocks/>
            <a:stCxn id="30" idx="2"/>
          </p:cNvCxnSpPr>
          <p:nvPr/>
        </p:nvCxnSpPr>
        <p:spPr>
          <a:xfrm>
            <a:off x="8948691" y="2991775"/>
            <a:ext cx="1162975" cy="1691939"/>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0D2B5C2-5789-45D4-A0CF-BEADB4B147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431" y="5206850"/>
            <a:ext cx="3859046" cy="1398337"/>
          </a:xfrm>
          <a:prstGeom prst="rect">
            <a:avLst/>
          </a:prstGeom>
        </p:spPr>
      </p:pic>
      <p:sp>
        <p:nvSpPr>
          <p:cNvPr id="42" name="TextBox 41">
            <a:extLst>
              <a:ext uri="{FF2B5EF4-FFF2-40B4-BE49-F238E27FC236}">
                <a16:creationId xmlns:a16="http://schemas.microsoft.com/office/drawing/2014/main" id="{3AAA74E3-66B6-4923-8E28-43392A403E37}"/>
              </a:ext>
            </a:extLst>
          </p:cNvPr>
          <p:cNvSpPr txBox="1"/>
          <p:nvPr/>
        </p:nvSpPr>
        <p:spPr>
          <a:xfrm>
            <a:off x="901827" y="4839495"/>
            <a:ext cx="22016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Cityscape Dataset</a:t>
            </a:r>
          </a:p>
        </p:txBody>
      </p:sp>
      <p:sp>
        <p:nvSpPr>
          <p:cNvPr id="43" name="TextBox 42">
            <a:extLst>
              <a:ext uri="{FF2B5EF4-FFF2-40B4-BE49-F238E27FC236}">
                <a16:creationId xmlns:a16="http://schemas.microsoft.com/office/drawing/2014/main" id="{F3C840A9-381D-48E7-B1D7-56829760488F}"/>
              </a:ext>
            </a:extLst>
          </p:cNvPr>
          <p:cNvSpPr txBox="1"/>
          <p:nvPr/>
        </p:nvSpPr>
        <p:spPr>
          <a:xfrm>
            <a:off x="7956238" y="664415"/>
            <a:ext cx="29984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Training Dataset</a:t>
            </a:r>
          </a:p>
        </p:txBody>
      </p:sp>
      <p:cxnSp>
        <p:nvCxnSpPr>
          <p:cNvPr id="45" name="Straight Arrow Connector 44">
            <a:extLst>
              <a:ext uri="{FF2B5EF4-FFF2-40B4-BE49-F238E27FC236}">
                <a16:creationId xmlns:a16="http://schemas.microsoft.com/office/drawing/2014/main" id="{2E981113-624C-4254-AC46-3945FD7CE1F6}"/>
              </a:ext>
            </a:extLst>
          </p:cNvPr>
          <p:cNvCxnSpPr>
            <a:stCxn id="30" idx="2"/>
            <a:endCxn id="42" idx="3"/>
          </p:cNvCxnSpPr>
          <p:nvPr/>
        </p:nvCxnSpPr>
        <p:spPr>
          <a:xfrm flipH="1">
            <a:off x="3103489" y="2991775"/>
            <a:ext cx="5845202" cy="2032386"/>
          </a:xfrm>
          <a:prstGeom prst="straightConnector1">
            <a:avLst/>
          </a:prstGeom>
          <a:ln w="28575">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84CE63-5A8C-43F9-AE76-3752F902722A}"/>
              </a:ext>
            </a:extLst>
          </p:cNvPr>
          <p:cNvSpPr txBox="1"/>
          <p:nvPr/>
        </p:nvSpPr>
        <p:spPr>
          <a:xfrm>
            <a:off x="212566" y="4238523"/>
            <a:ext cx="45542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Calibri" panose="020F0502020204030204"/>
                <a:ea typeface="+mn-ea"/>
                <a:cs typeface="+mn-cs"/>
              </a:rPr>
              <a:t>Finetuning and Testing on These dataset</a:t>
            </a:r>
          </a:p>
        </p:txBody>
      </p:sp>
      <p:sp>
        <p:nvSpPr>
          <p:cNvPr id="50" name="Rectangle: Rounded Corners 49">
            <a:extLst>
              <a:ext uri="{FF2B5EF4-FFF2-40B4-BE49-F238E27FC236}">
                <a16:creationId xmlns:a16="http://schemas.microsoft.com/office/drawing/2014/main" id="{1C171F05-8123-4F11-A832-0ACAA05FCF13}"/>
              </a:ext>
            </a:extLst>
          </p:cNvPr>
          <p:cNvSpPr/>
          <p:nvPr/>
        </p:nvSpPr>
        <p:spPr>
          <a:xfrm>
            <a:off x="51131" y="4831572"/>
            <a:ext cx="11954438" cy="1930694"/>
          </a:xfrm>
          <a:prstGeom prst="round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963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31B7-3EFF-4A89-BDF7-F38E1883D627}"/>
              </a:ext>
            </a:extLst>
          </p:cNvPr>
          <p:cNvSpPr>
            <a:spLocks noGrp="1"/>
          </p:cNvSpPr>
          <p:nvPr>
            <p:ph type="title"/>
          </p:nvPr>
        </p:nvSpPr>
        <p:spPr>
          <a:xfrm>
            <a:off x="772886" y="0"/>
            <a:ext cx="10515600" cy="857185"/>
          </a:xfrm>
        </p:spPr>
        <p:txBody>
          <a:bodyPr/>
          <a:lstStyle/>
          <a:p>
            <a:pPr algn="ctr"/>
            <a:r>
              <a:rPr lang="en-US" dirty="0">
                <a:solidFill>
                  <a:srgbClr val="0052D6"/>
                </a:solidFill>
              </a:rPr>
              <a:t>Computer Vision Dataset</a:t>
            </a:r>
          </a:p>
        </p:txBody>
      </p:sp>
      <p:pic>
        <p:nvPicPr>
          <p:cNvPr id="5" name="Picture 4">
            <a:extLst>
              <a:ext uri="{FF2B5EF4-FFF2-40B4-BE49-F238E27FC236}">
                <a16:creationId xmlns:a16="http://schemas.microsoft.com/office/drawing/2014/main" id="{DC0EDE47-5EE3-430C-98BB-3EB4B448F153}"/>
              </a:ext>
            </a:extLst>
          </p:cNvPr>
          <p:cNvPicPr>
            <a:picLocks noChangeAspect="1"/>
          </p:cNvPicPr>
          <p:nvPr/>
        </p:nvPicPr>
        <p:blipFill>
          <a:blip r:embed="rId2"/>
          <a:stretch>
            <a:fillRect/>
          </a:stretch>
        </p:blipFill>
        <p:spPr>
          <a:xfrm>
            <a:off x="270177" y="951514"/>
            <a:ext cx="3593629" cy="1411782"/>
          </a:xfrm>
          <a:prstGeom prst="rect">
            <a:avLst/>
          </a:prstGeom>
        </p:spPr>
      </p:pic>
      <p:sp>
        <p:nvSpPr>
          <p:cNvPr id="6" name="TextBox 5">
            <a:extLst>
              <a:ext uri="{FF2B5EF4-FFF2-40B4-BE49-F238E27FC236}">
                <a16:creationId xmlns:a16="http://schemas.microsoft.com/office/drawing/2014/main" id="{41707794-D528-40B2-B10F-921C3B666F5A}"/>
              </a:ext>
            </a:extLst>
          </p:cNvPr>
          <p:cNvSpPr txBox="1"/>
          <p:nvPr/>
        </p:nvSpPr>
        <p:spPr>
          <a:xfrm>
            <a:off x="634742" y="2365873"/>
            <a:ext cx="28644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1k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Classes 1.4 M images</a:t>
            </a:r>
          </a:p>
        </p:txBody>
      </p:sp>
      <p:sp>
        <p:nvSpPr>
          <p:cNvPr id="7" name="TextBox 6">
            <a:extLst>
              <a:ext uri="{FF2B5EF4-FFF2-40B4-BE49-F238E27FC236}">
                <a16:creationId xmlns:a16="http://schemas.microsoft.com/office/drawing/2014/main" id="{5428930B-C657-439F-B694-17718E48D6F1}"/>
              </a:ext>
            </a:extLst>
          </p:cNvPr>
          <p:cNvSpPr txBox="1"/>
          <p:nvPr/>
        </p:nvSpPr>
        <p:spPr>
          <a:xfrm>
            <a:off x="544956" y="6320253"/>
            <a:ext cx="28644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21K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Classes 14 M images</a:t>
            </a:r>
          </a:p>
        </p:txBody>
      </p:sp>
      <p:pic>
        <p:nvPicPr>
          <p:cNvPr id="9" name="Picture 8">
            <a:extLst>
              <a:ext uri="{FF2B5EF4-FFF2-40B4-BE49-F238E27FC236}">
                <a16:creationId xmlns:a16="http://schemas.microsoft.com/office/drawing/2014/main" id="{F545A6CE-2CAD-449F-96C6-E7ECE85AC014}"/>
              </a:ext>
            </a:extLst>
          </p:cNvPr>
          <p:cNvPicPr>
            <a:picLocks noChangeAspect="1"/>
          </p:cNvPicPr>
          <p:nvPr/>
        </p:nvPicPr>
        <p:blipFill>
          <a:blip r:embed="rId3"/>
          <a:stretch>
            <a:fillRect/>
          </a:stretch>
        </p:blipFill>
        <p:spPr>
          <a:xfrm>
            <a:off x="270177" y="2906197"/>
            <a:ext cx="3414056" cy="3414056"/>
          </a:xfrm>
          <a:prstGeom prst="rect">
            <a:avLst/>
          </a:prstGeom>
        </p:spPr>
      </p:pic>
      <p:pic>
        <p:nvPicPr>
          <p:cNvPr id="10" name="Picture 9">
            <a:extLst>
              <a:ext uri="{FF2B5EF4-FFF2-40B4-BE49-F238E27FC236}">
                <a16:creationId xmlns:a16="http://schemas.microsoft.com/office/drawing/2014/main" id="{C70D02B4-E541-4653-9A86-6CD568544F23}"/>
              </a:ext>
            </a:extLst>
          </p:cNvPr>
          <p:cNvPicPr>
            <a:picLocks noChangeAspect="1"/>
          </p:cNvPicPr>
          <p:nvPr/>
        </p:nvPicPr>
        <p:blipFill>
          <a:blip r:embed="rId4"/>
          <a:stretch>
            <a:fillRect/>
          </a:stretch>
        </p:blipFill>
        <p:spPr>
          <a:xfrm>
            <a:off x="5318450" y="4613225"/>
            <a:ext cx="6179198" cy="1585452"/>
          </a:xfrm>
          <a:prstGeom prst="rect">
            <a:avLst/>
          </a:prstGeom>
        </p:spPr>
      </p:pic>
      <p:sp>
        <p:nvSpPr>
          <p:cNvPr id="11" name="TextBox 10">
            <a:extLst>
              <a:ext uri="{FF2B5EF4-FFF2-40B4-BE49-F238E27FC236}">
                <a16:creationId xmlns:a16="http://schemas.microsoft.com/office/drawing/2014/main" id="{8DEFB8C2-4171-48E6-8BA5-37B2E8B4BEBD}"/>
              </a:ext>
            </a:extLst>
          </p:cNvPr>
          <p:cNvSpPr txBox="1"/>
          <p:nvPr/>
        </p:nvSpPr>
        <p:spPr>
          <a:xfrm>
            <a:off x="5968417" y="6320253"/>
            <a:ext cx="50787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400M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Multi-Modalities Images-Text Pair Dataset</a:t>
            </a:r>
          </a:p>
        </p:txBody>
      </p:sp>
      <p:pic>
        <p:nvPicPr>
          <p:cNvPr id="12" name="Picture 11">
            <a:extLst>
              <a:ext uri="{FF2B5EF4-FFF2-40B4-BE49-F238E27FC236}">
                <a16:creationId xmlns:a16="http://schemas.microsoft.com/office/drawing/2014/main" id="{4618A9B4-9E5B-404E-ABD3-2A27B1CEB5B7}"/>
              </a:ext>
            </a:extLst>
          </p:cNvPr>
          <p:cNvPicPr>
            <a:picLocks noChangeAspect="1"/>
          </p:cNvPicPr>
          <p:nvPr/>
        </p:nvPicPr>
        <p:blipFill>
          <a:blip r:embed="rId5"/>
          <a:stretch>
            <a:fillRect/>
          </a:stretch>
        </p:blipFill>
        <p:spPr>
          <a:xfrm>
            <a:off x="5712867" y="914848"/>
            <a:ext cx="5230657" cy="2431150"/>
          </a:xfrm>
          <a:prstGeom prst="rect">
            <a:avLst/>
          </a:prstGeom>
        </p:spPr>
      </p:pic>
      <p:sp>
        <p:nvSpPr>
          <p:cNvPr id="14" name="TextBox 13">
            <a:extLst>
              <a:ext uri="{FF2B5EF4-FFF2-40B4-BE49-F238E27FC236}">
                <a16:creationId xmlns:a16="http://schemas.microsoft.com/office/drawing/2014/main" id="{5F4304BD-9CCF-472E-8E66-E73C8EC71469}"/>
              </a:ext>
            </a:extLst>
          </p:cNvPr>
          <p:cNvSpPr txBox="1"/>
          <p:nvPr/>
        </p:nvSpPr>
        <p:spPr>
          <a:xfrm>
            <a:off x="5968417" y="4053117"/>
            <a:ext cx="50787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300M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JFT Google Image Classification Dataset</a:t>
            </a:r>
          </a:p>
        </p:txBody>
      </p:sp>
      <p:sp>
        <p:nvSpPr>
          <p:cNvPr id="16" name="TextBox 15">
            <a:extLst>
              <a:ext uri="{FF2B5EF4-FFF2-40B4-BE49-F238E27FC236}">
                <a16:creationId xmlns:a16="http://schemas.microsoft.com/office/drawing/2014/main" id="{1EB51A63-D8AA-4879-9070-F44E0922D07D}"/>
              </a:ext>
            </a:extLst>
          </p:cNvPr>
          <p:cNvSpPr txBox="1"/>
          <p:nvPr/>
        </p:nvSpPr>
        <p:spPr>
          <a:xfrm>
            <a:off x="5318450" y="3406786"/>
            <a:ext cx="572867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Multi-Tasks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Dataset (Object Detection, Segmentation,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Classification)</a:t>
            </a:r>
          </a:p>
        </p:txBody>
      </p:sp>
    </p:spTree>
    <p:extLst>
      <p:ext uri="{BB962C8B-B14F-4D97-AF65-F5344CB8AC3E}">
        <p14:creationId xmlns:p14="http://schemas.microsoft.com/office/powerpoint/2010/main" val="36271519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275209" y="849991"/>
            <a:ext cx="6204480" cy="1953933"/>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3284739" y="869536"/>
            <a:ext cx="1455938" cy="6959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A2A729-B6E6-4CE5-88EB-38CFDCB4BEB0}"/>
              </a:ext>
            </a:extLst>
          </p:cNvPr>
          <p:cNvSpPr txBox="1"/>
          <p:nvPr/>
        </p:nvSpPr>
        <p:spPr>
          <a:xfrm>
            <a:off x="2558226" y="488267"/>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Augmented Different View</a:t>
            </a:r>
          </a:p>
        </p:txBody>
      </p:sp>
      <p:pic>
        <p:nvPicPr>
          <p:cNvPr id="3" name="Picture 2">
            <a:extLst>
              <a:ext uri="{FF2B5EF4-FFF2-40B4-BE49-F238E27FC236}">
                <a16:creationId xmlns:a16="http://schemas.microsoft.com/office/drawing/2014/main" id="{3CAC1EB8-A4BA-40D5-AB13-5DDAACB7AC85}"/>
              </a:ext>
            </a:extLst>
          </p:cNvPr>
          <p:cNvPicPr>
            <a:picLocks noChangeAspect="1"/>
          </p:cNvPicPr>
          <p:nvPr/>
        </p:nvPicPr>
        <p:blipFill>
          <a:blip r:embed="rId3"/>
          <a:stretch>
            <a:fillRect/>
          </a:stretch>
        </p:blipFill>
        <p:spPr>
          <a:xfrm>
            <a:off x="5015560" y="2716694"/>
            <a:ext cx="6839087" cy="3990385"/>
          </a:xfrm>
          <a:prstGeom prst="rect">
            <a:avLst/>
          </a:prstGeom>
        </p:spPr>
      </p:pic>
      <p:cxnSp>
        <p:nvCxnSpPr>
          <p:cNvPr id="10" name="Connector: Curved 9">
            <a:extLst>
              <a:ext uri="{FF2B5EF4-FFF2-40B4-BE49-F238E27FC236}">
                <a16:creationId xmlns:a16="http://schemas.microsoft.com/office/drawing/2014/main" id="{A46030E2-87DF-4C0D-ABFB-2AF015982F92}"/>
              </a:ext>
            </a:extLst>
          </p:cNvPr>
          <p:cNvCxnSpPr>
            <a:cxnSpLocks/>
            <a:endCxn id="26" idx="1"/>
          </p:cNvCxnSpPr>
          <p:nvPr/>
        </p:nvCxnSpPr>
        <p:spPr>
          <a:xfrm rot="16200000" flipH="1">
            <a:off x="3452568" y="2505617"/>
            <a:ext cx="3931542" cy="1355321"/>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F25B290-D4C8-4CF1-A362-91D91C5259E3}"/>
              </a:ext>
            </a:extLst>
          </p:cNvPr>
          <p:cNvSpPr/>
          <p:nvPr/>
        </p:nvSpPr>
        <p:spPr>
          <a:xfrm>
            <a:off x="6096000" y="4971495"/>
            <a:ext cx="304800" cy="355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3209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116421" y="893411"/>
            <a:ext cx="6515199" cy="2051786"/>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3338007" y="869536"/>
            <a:ext cx="1455938" cy="85225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A2A729-B6E6-4CE5-88EB-38CFDCB4BEB0}"/>
              </a:ext>
            </a:extLst>
          </p:cNvPr>
          <p:cNvSpPr txBox="1"/>
          <p:nvPr/>
        </p:nvSpPr>
        <p:spPr>
          <a:xfrm>
            <a:off x="2558226" y="488267"/>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Augmented Different View</a:t>
            </a:r>
          </a:p>
        </p:txBody>
      </p:sp>
      <p:pic>
        <p:nvPicPr>
          <p:cNvPr id="8" name="Picture 7">
            <a:extLst>
              <a:ext uri="{FF2B5EF4-FFF2-40B4-BE49-F238E27FC236}">
                <a16:creationId xmlns:a16="http://schemas.microsoft.com/office/drawing/2014/main" id="{D33246C8-2AA2-4491-928E-305A573EF935}"/>
              </a:ext>
            </a:extLst>
          </p:cNvPr>
          <p:cNvPicPr>
            <a:picLocks noChangeAspect="1"/>
          </p:cNvPicPr>
          <p:nvPr/>
        </p:nvPicPr>
        <p:blipFill>
          <a:blip r:embed="rId3"/>
          <a:stretch>
            <a:fillRect/>
          </a:stretch>
        </p:blipFill>
        <p:spPr>
          <a:xfrm>
            <a:off x="4174622" y="2981009"/>
            <a:ext cx="7684153" cy="3602755"/>
          </a:xfrm>
          <a:prstGeom prst="rect">
            <a:avLst/>
          </a:prstGeom>
        </p:spPr>
      </p:pic>
      <p:sp>
        <p:nvSpPr>
          <p:cNvPr id="9" name="TextBox 8">
            <a:extLst>
              <a:ext uri="{FF2B5EF4-FFF2-40B4-BE49-F238E27FC236}">
                <a16:creationId xmlns:a16="http://schemas.microsoft.com/office/drawing/2014/main" id="{99D8636A-34D8-4C82-A9AE-9CA6CEF53ADA}"/>
              </a:ext>
            </a:extLst>
          </p:cNvPr>
          <p:cNvSpPr txBox="1"/>
          <p:nvPr/>
        </p:nvSpPr>
        <p:spPr>
          <a:xfrm>
            <a:off x="6677817" y="2778437"/>
            <a:ext cx="4002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Light" panose="020F0302020204030204"/>
                <a:ea typeface="+mn-ea"/>
                <a:cs typeface="+mn-cs"/>
              </a:rPr>
              <a:t>Policy </a:t>
            </a:r>
            <a:r>
              <a:rPr kumimoji="0" lang="en-US" sz="1800" b="1" i="0" u="none" strike="noStrike" kern="1200" cap="none" spc="0" normalizeH="0" baseline="0" noProof="0" dirty="0">
                <a:ln>
                  <a:noFill/>
                </a:ln>
                <a:solidFill>
                  <a:srgbClr val="C00000"/>
                </a:solidFill>
                <a:effectLst/>
                <a:uLnTx/>
                <a:uFillTx/>
                <a:latin typeface="Calibri Light" panose="020F0302020204030204"/>
                <a:ea typeface="+mn-ea"/>
                <a:cs typeface="+mn-cs"/>
              </a:rPr>
              <a:t>Bayesian optimization </a:t>
            </a:r>
            <a:r>
              <a:rPr kumimoji="0" lang="en-US" sz="1800" b="1" i="0" u="none" strike="noStrike" kern="1200" cap="none" spc="0" normalizeH="0" baseline="0" noProof="0" dirty="0">
                <a:ln>
                  <a:noFill/>
                </a:ln>
                <a:solidFill>
                  <a:srgbClr val="0070C0"/>
                </a:solidFill>
                <a:effectLst/>
                <a:uLnTx/>
                <a:uFillTx/>
                <a:latin typeface="Calibri Light" panose="020F0302020204030204"/>
                <a:ea typeface="+mn-ea"/>
                <a:cs typeface="+mn-cs"/>
              </a:rPr>
              <a:t>Search</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0C260EE-C997-4408-80C1-D8B750326900}"/>
              </a:ext>
            </a:extLst>
          </p:cNvPr>
          <p:cNvSpPr/>
          <p:nvPr/>
        </p:nvSpPr>
        <p:spPr>
          <a:xfrm>
            <a:off x="6763758" y="2307819"/>
            <a:ext cx="25058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Fast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Auto Augmentation</a:t>
            </a:r>
          </a:p>
        </p:txBody>
      </p:sp>
      <p:pic>
        <p:nvPicPr>
          <p:cNvPr id="11" name="Picture 10">
            <a:extLst>
              <a:ext uri="{FF2B5EF4-FFF2-40B4-BE49-F238E27FC236}">
                <a16:creationId xmlns:a16="http://schemas.microsoft.com/office/drawing/2014/main" id="{BDA7319B-DAEB-4014-A9BA-9607F1D435F9}"/>
              </a:ext>
            </a:extLst>
          </p:cNvPr>
          <p:cNvPicPr>
            <a:picLocks noChangeAspect="1"/>
          </p:cNvPicPr>
          <p:nvPr/>
        </p:nvPicPr>
        <p:blipFill rotWithShape="1">
          <a:blip r:embed="rId4"/>
          <a:srcRect t="4793"/>
          <a:stretch/>
        </p:blipFill>
        <p:spPr>
          <a:xfrm>
            <a:off x="551618" y="5625565"/>
            <a:ext cx="5991225" cy="1160771"/>
          </a:xfrm>
          <a:prstGeom prst="rect">
            <a:avLst/>
          </a:prstGeom>
        </p:spPr>
      </p:pic>
      <p:cxnSp>
        <p:nvCxnSpPr>
          <p:cNvPr id="10" name="Connector: Curved 9">
            <a:extLst>
              <a:ext uri="{FF2B5EF4-FFF2-40B4-BE49-F238E27FC236}">
                <a16:creationId xmlns:a16="http://schemas.microsoft.com/office/drawing/2014/main" id="{855C569E-9B6F-43D3-B441-A3AC2DED23A8}"/>
              </a:ext>
            </a:extLst>
          </p:cNvPr>
          <p:cNvCxnSpPr>
            <a:cxnSpLocks/>
            <a:stCxn id="21" idx="1"/>
            <a:endCxn id="8" idx="1"/>
          </p:cNvCxnSpPr>
          <p:nvPr/>
        </p:nvCxnSpPr>
        <p:spPr>
          <a:xfrm rot="10800000" flipH="1" flipV="1">
            <a:off x="3338006" y="1295665"/>
            <a:ext cx="836615" cy="3486722"/>
          </a:xfrm>
          <a:prstGeom prst="curvedConnector3">
            <a:avLst>
              <a:gd name="adj1" fmla="val -2732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61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40B1F8-6EDB-4182-B5FA-F19D0B8EA733}"/>
              </a:ext>
            </a:extLst>
          </p:cNvPr>
          <p:cNvSpPr/>
          <p:nvPr/>
        </p:nvSpPr>
        <p:spPr>
          <a:xfrm>
            <a:off x="32635" y="303144"/>
            <a:ext cx="42423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52D6"/>
                </a:solidFill>
                <a:effectLst/>
                <a:uLnTx/>
                <a:uFillTx/>
                <a:latin typeface="Calibri" panose="020F0502020204030204"/>
                <a:ea typeface="+mn-ea"/>
                <a:cs typeface="+mn-cs"/>
              </a:rPr>
              <a:t>Untangling representations</a:t>
            </a:r>
          </a:p>
        </p:txBody>
      </p:sp>
      <p:pic>
        <p:nvPicPr>
          <p:cNvPr id="2" name="Picture 1">
            <a:extLst>
              <a:ext uri="{FF2B5EF4-FFF2-40B4-BE49-F238E27FC236}">
                <a16:creationId xmlns:a16="http://schemas.microsoft.com/office/drawing/2014/main" id="{1B9FAFC1-F651-4678-9691-B2587217AE48}"/>
              </a:ext>
            </a:extLst>
          </p:cNvPr>
          <p:cNvPicPr>
            <a:picLocks noChangeAspect="1"/>
          </p:cNvPicPr>
          <p:nvPr/>
        </p:nvPicPr>
        <p:blipFill>
          <a:blip r:embed="rId2"/>
          <a:stretch>
            <a:fillRect/>
          </a:stretch>
        </p:blipFill>
        <p:spPr>
          <a:xfrm>
            <a:off x="793102" y="1063568"/>
            <a:ext cx="10792408" cy="5369990"/>
          </a:xfrm>
          <a:prstGeom prst="rect">
            <a:avLst/>
          </a:prstGeom>
        </p:spPr>
      </p:pic>
      <p:sp>
        <p:nvSpPr>
          <p:cNvPr id="4" name="TextBox 3">
            <a:hlinkClick r:id="rId3"/>
            <a:extLst>
              <a:ext uri="{FF2B5EF4-FFF2-40B4-BE49-F238E27FC236}">
                <a16:creationId xmlns:a16="http://schemas.microsoft.com/office/drawing/2014/main" id="{88ABA232-05A4-4CDA-BFD8-A77ACBFB9B2A}"/>
              </a:ext>
            </a:extLst>
          </p:cNvPr>
          <p:cNvSpPr txBox="1"/>
          <p:nvPr/>
        </p:nvSpPr>
        <p:spPr>
          <a:xfrm>
            <a:off x="10321650" y="6162844"/>
            <a:ext cx="1593541" cy="338554"/>
          </a:xfrm>
          <a:prstGeom prst="rect">
            <a:avLst/>
          </a:prstGeom>
          <a:noFill/>
        </p:spPr>
        <p:txBody>
          <a:bodyPr wrap="square" rtlCol="0">
            <a:spAutoFit/>
          </a:bodyPr>
          <a:lstStyle/>
          <a:p>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Image Source</a:t>
            </a:r>
            <a:endParaRPr lang="en-US" sz="1600" dirty="0">
              <a:solidFill>
                <a:schemeClr val="bg1">
                  <a:lumMod val="65000"/>
                </a:schemeClr>
              </a:solidFill>
            </a:endParaRPr>
          </a:p>
        </p:txBody>
      </p:sp>
    </p:spTree>
    <p:extLst>
      <p:ext uri="{BB962C8B-B14F-4D97-AF65-F5344CB8AC3E}">
        <p14:creationId xmlns:p14="http://schemas.microsoft.com/office/powerpoint/2010/main" val="2042688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116421" y="893411"/>
            <a:ext cx="6515199" cy="2051786"/>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3284739" y="869536"/>
            <a:ext cx="1455938" cy="85225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A2A729-B6E6-4CE5-88EB-38CFDCB4BEB0}"/>
              </a:ext>
            </a:extLst>
          </p:cNvPr>
          <p:cNvSpPr txBox="1"/>
          <p:nvPr/>
        </p:nvSpPr>
        <p:spPr>
          <a:xfrm>
            <a:off x="2558226" y="488267"/>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Augmented Different View</a:t>
            </a:r>
          </a:p>
        </p:txBody>
      </p:sp>
      <p:pic>
        <p:nvPicPr>
          <p:cNvPr id="12" name="Picture 11">
            <a:extLst>
              <a:ext uri="{FF2B5EF4-FFF2-40B4-BE49-F238E27FC236}">
                <a16:creationId xmlns:a16="http://schemas.microsoft.com/office/drawing/2014/main" id="{74C59216-A149-48B9-973D-851600EBE50C}"/>
              </a:ext>
            </a:extLst>
          </p:cNvPr>
          <p:cNvPicPr>
            <a:picLocks noChangeAspect="1"/>
          </p:cNvPicPr>
          <p:nvPr/>
        </p:nvPicPr>
        <p:blipFill rotWithShape="1">
          <a:blip r:embed="rId3"/>
          <a:srcRect b="2354"/>
          <a:stretch/>
        </p:blipFill>
        <p:spPr>
          <a:xfrm>
            <a:off x="3852907" y="3362185"/>
            <a:ext cx="7886176" cy="3375966"/>
          </a:xfrm>
          <a:prstGeom prst="rect">
            <a:avLst/>
          </a:prstGeom>
        </p:spPr>
      </p:pic>
      <p:sp>
        <p:nvSpPr>
          <p:cNvPr id="3" name="Rectangle 2">
            <a:extLst>
              <a:ext uri="{FF2B5EF4-FFF2-40B4-BE49-F238E27FC236}">
                <a16:creationId xmlns:a16="http://schemas.microsoft.com/office/drawing/2014/main" id="{D1AB87F7-616F-4BFE-B7DF-A24018F5A080}"/>
              </a:ext>
            </a:extLst>
          </p:cNvPr>
          <p:cNvSpPr/>
          <p:nvPr/>
        </p:nvSpPr>
        <p:spPr>
          <a:xfrm>
            <a:off x="4223653" y="3244334"/>
            <a:ext cx="240796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Random Augmentation</a:t>
            </a:r>
          </a:p>
        </p:txBody>
      </p:sp>
      <p:cxnSp>
        <p:nvCxnSpPr>
          <p:cNvPr id="5" name="Connector: Curved 4">
            <a:extLst>
              <a:ext uri="{FF2B5EF4-FFF2-40B4-BE49-F238E27FC236}">
                <a16:creationId xmlns:a16="http://schemas.microsoft.com/office/drawing/2014/main" id="{F7ECC438-9548-4372-9FFF-19CEBDFCA4A9}"/>
              </a:ext>
            </a:extLst>
          </p:cNvPr>
          <p:cNvCxnSpPr>
            <a:stCxn id="21" idx="1"/>
            <a:endCxn id="12" idx="1"/>
          </p:cNvCxnSpPr>
          <p:nvPr/>
        </p:nvCxnSpPr>
        <p:spPr>
          <a:xfrm rot="10800000" flipH="1" flipV="1">
            <a:off x="3284739" y="1295664"/>
            <a:ext cx="568168" cy="3754503"/>
          </a:xfrm>
          <a:prstGeom prst="curvedConnector3">
            <a:avLst>
              <a:gd name="adj1" fmla="val -4023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896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116421" y="869536"/>
            <a:ext cx="6515199" cy="2051786"/>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5175682" y="869536"/>
            <a:ext cx="1455938" cy="852257"/>
          </a:xfrm>
          <a:prstGeom prst="round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Connector: Curved 4">
            <a:extLst>
              <a:ext uri="{FF2B5EF4-FFF2-40B4-BE49-F238E27FC236}">
                <a16:creationId xmlns:a16="http://schemas.microsoft.com/office/drawing/2014/main" id="{F7ECC438-9548-4372-9FFF-19CEBDFCA4A9}"/>
              </a:ext>
            </a:extLst>
          </p:cNvPr>
          <p:cNvCxnSpPr>
            <a:cxnSpLocks/>
            <a:stCxn id="21" idx="1"/>
          </p:cNvCxnSpPr>
          <p:nvPr/>
        </p:nvCxnSpPr>
        <p:spPr>
          <a:xfrm rot="10800000" flipH="1" flipV="1">
            <a:off x="5175681" y="1295664"/>
            <a:ext cx="284083" cy="2133335"/>
          </a:xfrm>
          <a:prstGeom prst="curvedConnector3">
            <a:avLst>
              <a:gd name="adj1" fmla="val -80469"/>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D17693C-F237-4E64-8010-F1D37AF4E67F}"/>
              </a:ext>
            </a:extLst>
          </p:cNvPr>
          <p:cNvPicPr>
            <a:picLocks noChangeAspect="1"/>
          </p:cNvPicPr>
          <p:nvPr/>
        </p:nvPicPr>
        <p:blipFill>
          <a:blip r:embed="rId3"/>
          <a:stretch>
            <a:fillRect/>
          </a:stretch>
        </p:blipFill>
        <p:spPr>
          <a:xfrm>
            <a:off x="5832626" y="2990601"/>
            <a:ext cx="5389202" cy="3047922"/>
          </a:xfrm>
          <a:prstGeom prst="rect">
            <a:avLst/>
          </a:prstGeom>
        </p:spPr>
      </p:pic>
      <p:sp>
        <p:nvSpPr>
          <p:cNvPr id="13" name="TextBox 12">
            <a:extLst>
              <a:ext uri="{FF2B5EF4-FFF2-40B4-BE49-F238E27FC236}">
                <a16:creationId xmlns:a16="http://schemas.microsoft.com/office/drawing/2014/main" id="{525EB090-6FF5-4A5A-8EE7-636E05175C03}"/>
              </a:ext>
            </a:extLst>
          </p:cNvPr>
          <p:cNvSpPr txBox="1"/>
          <p:nvPr/>
        </p:nvSpPr>
        <p:spPr>
          <a:xfrm>
            <a:off x="7687440" y="6107802"/>
            <a:ext cx="45906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RegNet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Residual Block</a:t>
            </a:r>
          </a:p>
        </p:txBody>
      </p:sp>
      <p:sp>
        <p:nvSpPr>
          <p:cNvPr id="14" name="Rectangle 13">
            <a:extLst>
              <a:ext uri="{FF2B5EF4-FFF2-40B4-BE49-F238E27FC236}">
                <a16:creationId xmlns:a16="http://schemas.microsoft.com/office/drawing/2014/main" id="{1181B0E0-D19E-49FA-8BD0-7CF258154E27}"/>
              </a:ext>
            </a:extLst>
          </p:cNvPr>
          <p:cNvSpPr/>
          <p:nvPr/>
        </p:nvSpPr>
        <p:spPr>
          <a:xfrm>
            <a:off x="7003968" y="1997992"/>
            <a:ext cx="518803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RegNet</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(Well design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ConvNet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Architecture Memory efficient-Fit GPUs- Larger parameter – Larger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Batch_size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training, Efficiency in speedup training)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BA8BD26-C582-48D3-A130-9987C6EFA38E}"/>
              </a:ext>
            </a:extLst>
          </p:cNvPr>
          <p:cNvPicPr>
            <a:picLocks noChangeAspect="1"/>
          </p:cNvPicPr>
          <p:nvPr/>
        </p:nvPicPr>
        <p:blipFill>
          <a:blip r:embed="rId4"/>
          <a:stretch>
            <a:fillRect/>
          </a:stretch>
        </p:blipFill>
        <p:spPr>
          <a:xfrm>
            <a:off x="949908" y="3578241"/>
            <a:ext cx="4696287" cy="3030710"/>
          </a:xfrm>
          <a:prstGeom prst="rect">
            <a:avLst/>
          </a:prstGeom>
        </p:spPr>
      </p:pic>
      <p:sp>
        <p:nvSpPr>
          <p:cNvPr id="11" name="TextBox 10">
            <a:extLst>
              <a:ext uri="{FF2B5EF4-FFF2-40B4-BE49-F238E27FC236}">
                <a16:creationId xmlns:a16="http://schemas.microsoft.com/office/drawing/2014/main" id="{529BCBC4-D814-483E-B931-CA3C0737913F}"/>
              </a:ext>
            </a:extLst>
          </p:cNvPr>
          <p:cNvSpPr txBox="1"/>
          <p:nvPr/>
        </p:nvSpPr>
        <p:spPr>
          <a:xfrm>
            <a:off x="6793674" y="731641"/>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Neural Net Architecture</a:t>
            </a:r>
          </a:p>
        </p:txBody>
      </p:sp>
    </p:spTree>
    <p:extLst>
      <p:ext uri="{BB962C8B-B14F-4D97-AF65-F5344CB8AC3E}">
        <p14:creationId xmlns:p14="http://schemas.microsoft.com/office/powerpoint/2010/main" val="15069329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61157E-EF84-41BF-BED4-F47298034BE0}"/>
              </a:ext>
            </a:extLst>
          </p:cNvPr>
          <p:cNvPicPr>
            <a:picLocks noChangeAspect="1"/>
          </p:cNvPicPr>
          <p:nvPr/>
        </p:nvPicPr>
        <p:blipFill>
          <a:blip r:embed="rId2"/>
          <a:stretch>
            <a:fillRect/>
          </a:stretch>
        </p:blipFill>
        <p:spPr>
          <a:xfrm>
            <a:off x="116421" y="869536"/>
            <a:ext cx="6515199" cy="2051786"/>
          </a:xfrm>
          <a:prstGeom prst="rect">
            <a:avLst/>
          </a:prstGeom>
        </p:spPr>
      </p:pic>
      <p:sp>
        <p:nvSpPr>
          <p:cNvPr id="21" name="Rectangle: Rounded Corners 20">
            <a:extLst>
              <a:ext uri="{FF2B5EF4-FFF2-40B4-BE49-F238E27FC236}">
                <a16:creationId xmlns:a16="http://schemas.microsoft.com/office/drawing/2014/main" id="{A3248AB4-5142-452E-A749-79C628F14E5A}"/>
              </a:ext>
            </a:extLst>
          </p:cNvPr>
          <p:cNvSpPr/>
          <p:nvPr/>
        </p:nvSpPr>
        <p:spPr>
          <a:xfrm>
            <a:off x="5175682" y="869536"/>
            <a:ext cx="1455938" cy="852257"/>
          </a:xfrm>
          <a:prstGeom prst="round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F1556F-D3BC-4709-B23F-08DB38A6982B}"/>
              </a:ext>
            </a:extLst>
          </p:cNvPr>
          <p:cNvSpPr/>
          <p:nvPr/>
        </p:nvSpPr>
        <p:spPr>
          <a:xfrm>
            <a:off x="3103489" y="-31273"/>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Connector: Curved 4">
            <a:extLst>
              <a:ext uri="{FF2B5EF4-FFF2-40B4-BE49-F238E27FC236}">
                <a16:creationId xmlns:a16="http://schemas.microsoft.com/office/drawing/2014/main" id="{F7ECC438-9548-4372-9FFF-19CEBDFCA4A9}"/>
              </a:ext>
            </a:extLst>
          </p:cNvPr>
          <p:cNvCxnSpPr>
            <a:cxnSpLocks/>
            <a:stCxn id="21" idx="1"/>
          </p:cNvCxnSpPr>
          <p:nvPr/>
        </p:nvCxnSpPr>
        <p:spPr>
          <a:xfrm rot="10800000" flipH="1" flipV="1">
            <a:off x="5175681" y="1295664"/>
            <a:ext cx="284083" cy="2133335"/>
          </a:xfrm>
          <a:prstGeom prst="curvedConnector3">
            <a:avLst>
              <a:gd name="adj1" fmla="val -80469"/>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D83C820-43EC-4130-B976-C429ECA4EF69}"/>
              </a:ext>
            </a:extLst>
          </p:cNvPr>
          <p:cNvPicPr>
            <a:picLocks noChangeAspect="1"/>
          </p:cNvPicPr>
          <p:nvPr/>
        </p:nvPicPr>
        <p:blipFill>
          <a:blip r:embed="rId3"/>
          <a:stretch>
            <a:fillRect/>
          </a:stretch>
        </p:blipFill>
        <p:spPr>
          <a:xfrm>
            <a:off x="5655076" y="2926601"/>
            <a:ext cx="4739844" cy="3410087"/>
          </a:xfrm>
          <a:prstGeom prst="rect">
            <a:avLst/>
          </a:prstGeom>
        </p:spPr>
      </p:pic>
      <p:sp>
        <p:nvSpPr>
          <p:cNvPr id="3" name="TextBox 2">
            <a:extLst>
              <a:ext uri="{FF2B5EF4-FFF2-40B4-BE49-F238E27FC236}">
                <a16:creationId xmlns:a16="http://schemas.microsoft.com/office/drawing/2014/main" id="{A1A8FE16-7731-4221-A83A-BC9680915C9A}"/>
              </a:ext>
            </a:extLst>
          </p:cNvPr>
          <p:cNvSpPr txBox="1"/>
          <p:nvPr/>
        </p:nvSpPr>
        <p:spPr>
          <a:xfrm>
            <a:off x="6818050" y="6369733"/>
            <a:ext cx="33557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Convolution-Transformer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DE5963C-E159-40F5-8263-9C0C3D487E6F}"/>
              </a:ext>
            </a:extLst>
          </p:cNvPr>
          <p:cNvSpPr txBox="1"/>
          <p:nvPr/>
        </p:nvSpPr>
        <p:spPr>
          <a:xfrm>
            <a:off x="6793674" y="731641"/>
            <a:ext cx="43649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Neural Net Architecture</a:t>
            </a:r>
          </a:p>
        </p:txBody>
      </p:sp>
    </p:spTree>
    <p:extLst>
      <p:ext uri="{BB962C8B-B14F-4D97-AF65-F5344CB8AC3E}">
        <p14:creationId xmlns:p14="http://schemas.microsoft.com/office/powerpoint/2010/main" val="1306606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423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F85AC-B30E-4B6D-89A6-C0F71B645F0E}"/>
              </a:ext>
            </a:extLst>
          </p:cNvPr>
          <p:cNvSpPr txBox="1"/>
          <p:nvPr/>
        </p:nvSpPr>
        <p:spPr>
          <a:xfrm>
            <a:off x="580768" y="2553795"/>
            <a:ext cx="1161123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Proposed method – Schedule - Expected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5AD08D8-CE10-4387-AF6B-6BB1D777EC50}"/>
              </a:ext>
            </a:extLst>
          </p:cNvPr>
          <p:cNvSpPr txBox="1"/>
          <p:nvPr/>
        </p:nvSpPr>
        <p:spPr>
          <a:xfrm>
            <a:off x="328976" y="1336120"/>
            <a:ext cx="165370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Calibri" panose="020F0502020204030204"/>
              </a:rPr>
              <a:t>5</a:t>
            </a:r>
            <a:r>
              <a:rPr kumimoji="0" lang="en-US" sz="80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889787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8A76-649C-6F40-98E7-08C17D7358EA}"/>
              </a:ext>
            </a:extLst>
          </p:cNvPr>
          <p:cNvSpPr>
            <a:spLocks noGrp="1"/>
          </p:cNvSpPr>
          <p:nvPr>
            <p:ph type="title"/>
          </p:nvPr>
        </p:nvSpPr>
        <p:spPr/>
        <p:txBody>
          <a:bodyPr/>
          <a:lstStyle/>
          <a:p>
            <a:r>
              <a:rPr lang="en-TW" dirty="0"/>
              <a:t>Schedule File including Literature Review</a:t>
            </a:r>
          </a:p>
        </p:txBody>
      </p:sp>
      <p:sp>
        <p:nvSpPr>
          <p:cNvPr id="3" name="Content Placeholder 2">
            <a:extLst>
              <a:ext uri="{FF2B5EF4-FFF2-40B4-BE49-F238E27FC236}">
                <a16:creationId xmlns:a16="http://schemas.microsoft.com/office/drawing/2014/main" id="{87708217-CF5A-474C-8633-3561D87E7226}"/>
              </a:ext>
            </a:extLst>
          </p:cNvPr>
          <p:cNvSpPr>
            <a:spLocks noGrp="1"/>
          </p:cNvSpPr>
          <p:nvPr>
            <p:ph idx="1"/>
          </p:nvPr>
        </p:nvSpPr>
        <p:spPr/>
        <p:txBody>
          <a:bodyPr/>
          <a:lstStyle/>
          <a:p>
            <a:r>
              <a:rPr lang="en-GB" dirty="0"/>
              <a:t>A</a:t>
            </a:r>
            <a:r>
              <a:rPr lang="en-TW" dirty="0"/>
              <a:t>nd Implementation – Experiment </a:t>
            </a:r>
          </a:p>
          <a:p>
            <a:r>
              <a:rPr lang="en-TW" dirty="0"/>
              <a:t>Writing Paper Journal </a:t>
            </a:r>
          </a:p>
          <a:p>
            <a:r>
              <a:rPr lang="en-TW" dirty="0"/>
              <a:t>Working across the team</a:t>
            </a:r>
          </a:p>
        </p:txBody>
      </p:sp>
    </p:spTree>
    <p:extLst>
      <p:ext uri="{BB962C8B-B14F-4D97-AF65-F5344CB8AC3E}">
        <p14:creationId xmlns:p14="http://schemas.microsoft.com/office/powerpoint/2010/main" val="6897350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28D2BF-87ED-4DB2-AD9F-2AB7A755820E}"/>
              </a:ext>
            </a:extLst>
          </p:cNvPr>
          <p:cNvSpPr/>
          <p:nvPr/>
        </p:nvSpPr>
        <p:spPr>
          <a:xfrm>
            <a:off x="170451" y="891556"/>
            <a:ext cx="1376039" cy="1504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ImageNet,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CoCo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2C8E1C7-6A8D-4EC8-A44D-7C43122B17BB}"/>
              </a:ext>
            </a:extLst>
          </p:cNvPr>
          <p:cNvSpPr/>
          <p:nvPr/>
        </p:nvSpPr>
        <p:spPr>
          <a:xfrm>
            <a:off x="2410299" y="1119153"/>
            <a:ext cx="2476870"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Heuristic Attention (Segmentation Masks)</a:t>
            </a:r>
          </a:p>
        </p:txBody>
      </p:sp>
      <p:sp>
        <p:nvSpPr>
          <p:cNvPr id="6" name="Rectangle: Rounded Corners 5">
            <a:extLst>
              <a:ext uri="{FF2B5EF4-FFF2-40B4-BE49-F238E27FC236}">
                <a16:creationId xmlns:a16="http://schemas.microsoft.com/office/drawing/2014/main" id="{5181C047-2663-4418-9E50-535FDDE0A079}"/>
              </a:ext>
            </a:extLst>
          </p:cNvPr>
          <p:cNvSpPr/>
          <p:nvPr/>
        </p:nvSpPr>
        <p:spPr>
          <a:xfrm>
            <a:off x="5926580" y="1131596"/>
            <a:ext cx="2363953" cy="949914"/>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Data Augmentation </a:t>
            </a:r>
          </a:p>
        </p:txBody>
      </p:sp>
      <p:sp>
        <p:nvSpPr>
          <p:cNvPr id="8" name="Rectangle: Rounded Corners 7">
            <a:extLst>
              <a:ext uri="{FF2B5EF4-FFF2-40B4-BE49-F238E27FC236}">
                <a16:creationId xmlns:a16="http://schemas.microsoft.com/office/drawing/2014/main" id="{F4EADD21-3E3D-449A-ABDF-EA61AC4C4DAD}"/>
              </a:ext>
            </a:extLst>
          </p:cNvPr>
          <p:cNvSpPr/>
          <p:nvPr/>
        </p:nvSpPr>
        <p:spPr>
          <a:xfrm>
            <a:off x="2137369" y="3092246"/>
            <a:ext cx="2363952" cy="8211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Self-Supervised Learning Framework</a:t>
            </a:r>
          </a:p>
        </p:txBody>
      </p:sp>
      <p:sp>
        <p:nvSpPr>
          <p:cNvPr id="10" name="Rectangle: Rounded Corners 9">
            <a:extLst>
              <a:ext uri="{FF2B5EF4-FFF2-40B4-BE49-F238E27FC236}">
                <a16:creationId xmlns:a16="http://schemas.microsoft.com/office/drawing/2014/main" id="{F77F08BF-EF23-4BC7-8297-289AB342472F}"/>
              </a:ext>
            </a:extLst>
          </p:cNvPr>
          <p:cNvSpPr/>
          <p:nvPr/>
        </p:nvSpPr>
        <p:spPr>
          <a:xfrm>
            <a:off x="5919210" y="3041441"/>
            <a:ext cx="2363952" cy="82118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Self-Training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Distillation Training</a:t>
            </a:r>
          </a:p>
        </p:txBody>
      </p:sp>
      <p:sp>
        <p:nvSpPr>
          <p:cNvPr id="11" name="Rectangle: Rounded Corners 10">
            <a:extLst>
              <a:ext uri="{FF2B5EF4-FFF2-40B4-BE49-F238E27FC236}">
                <a16:creationId xmlns:a16="http://schemas.microsoft.com/office/drawing/2014/main" id="{3BF571EB-E877-4FDA-AF88-F7CA359CF0BF}"/>
              </a:ext>
            </a:extLst>
          </p:cNvPr>
          <p:cNvSpPr/>
          <p:nvPr/>
        </p:nvSpPr>
        <p:spPr>
          <a:xfrm>
            <a:off x="9598532" y="3011708"/>
            <a:ext cx="2363952" cy="82118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Evaluation Proposed Methods</a:t>
            </a:r>
          </a:p>
        </p:txBody>
      </p:sp>
      <p:sp>
        <p:nvSpPr>
          <p:cNvPr id="12" name="Trapezoid 11">
            <a:extLst>
              <a:ext uri="{FF2B5EF4-FFF2-40B4-BE49-F238E27FC236}">
                <a16:creationId xmlns:a16="http://schemas.microsoft.com/office/drawing/2014/main" id="{E8D3C1E8-6322-4756-A917-6BCE5CD70671}"/>
              </a:ext>
            </a:extLst>
          </p:cNvPr>
          <p:cNvSpPr/>
          <p:nvPr/>
        </p:nvSpPr>
        <p:spPr>
          <a:xfrm rot="5400000">
            <a:off x="9626774" y="790745"/>
            <a:ext cx="1325563" cy="1669002"/>
          </a:xfrm>
          <a:prstGeom prst="trapezoid">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21A2DBD-F306-452A-BB24-F8F6FAFA6F25}"/>
              </a:ext>
            </a:extLst>
          </p:cNvPr>
          <p:cNvSpPr/>
          <p:nvPr/>
        </p:nvSpPr>
        <p:spPr>
          <a:xfrm>
            <a:off x="9560677" y="1320773"/>
            <a:ext cx="145775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Neural Net Architecture</a:t>
            </a:r>
          </a:p>
        </p:txBody>
      </p:sp>
      <p:cxnSp>
        <p:nvCxnSpPr>
          <p:cNvPr id="15" name="Connector: Curved 14">
            <a:extLst>
              <a:ext uri="{FF2B5EF4-FFF2-40B4-BE49-F238E27FC236}">
                <a16:creationId xmlns:a16="http://schemas.microsoft.com/office/drawing/2014/main" id="{FC03DF71-DAEB-4504-9D3F-FA43A322308E}"/>
              </a:ext>
            </a:extLst>
          </p:cNvPr>
          <p:cNvCxnSpPr>
            <a:cxnSpLocks/>
            <a:stCxn id="5" idx="3"/>
            <a:endCxn id="6" idx="1"/>
          </p:cNvCxnSpPr>
          <p:nvPr/>
        </p:nvCxnSpPr>
        <p:spPr>
          <a:xfrm>
            <a:off x="4887169" y="1594110"/>
            <a:ext cx="1039411" cy="1244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E80A9EF2-6BA1-497B-9DE1-7487E3C71F5E}"/>
              </a:ext>
            </a:extLst>
          </p:cNvPr>
          <p:cNvCxnSpPr>
            <a:cxnSpLocks/>
          </p:cNvCxnSpPr>
          <p:nvPr/>
        </p:nvCxnSpPr>
        <p:spPr>
          <a:xfrm>
            <a:off x="8290533" y="1634591"/>
            <a:ext cx="1164521" cy="18694"/>
          </a:xfrm>
          <a:prstGeom prst="curved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DADC129-4A5A-48F9-A3D3-608ED670F868}"/>
              </a:ext>
            </a:extLst>
          </p:cNvPr>
          <p:cNvCxnSpPr>
            <a:stCxn id="12" idx="0"/>
            <a:endCxn id="8" idx="1"/>
          </p:cNvCxnSpPr>
          <p:nvPr/>
        </p:nvCxnSpPr>
        <p:spPr>
          <a:xfrm flipH="1">
            <a:off x="2137369" y="1625247"/>
            <a:ext cx="8986688" cy="1877593"/>
          </a:xfrm>
          <a:prstGeom prst="curvedConnector5">
            <a:avLst>
              <a:gd name="adj1" fmla="val -2544"/>
              <a:gd name="adj2" fmla="val 61289"/>
              <a:gd name="adj3" fmla="val 1025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3A172B00-E977-44C8-A955-3C370C7BF475}"/>
              </a:ext>
            </a:extLst>
          </p:cNvPr>
          <p:cNvCxnSpPr>
            <a:stCxn id="8" idx="3"/>
            <a:endCxn id="10" idx="1"/>
          </p:cNvCxnSpPr>
          <p:nvPr/>
        </p:nvCxnSpPr>
        <p:spPr>
          <a:xfrm flipV="1">
            <a:off x="4501321" y="3452035"/>
            <a:ext cx="1417889" cy="5080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34ADCF9-9517-4920-8A3C-3FD17159CD24}"/>
              </a:ext>
            </a:extLst>
          </p:cNvPr>
          <p:cNvCxnSpPr>
            <a:stCxn id="10" idx="3"/>
            <a:endCxn id="11" idx="1"/>
          </p:cNvCxnSpPr>
          <p:nvPr/>
        </p:nvCxnSpPr>
        <p:spPr>
          <a:xfrm flipV="1">
            <a:off x="8283162" y="3422302"/>
            <a:ext cx="1315370" cy="297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E075C41B-EB38-4725-9CA6-54DC639D2EC1}"/>
              </a:ext>
            </a:extLst>
          </p:cNvPr>
          <p:cNvSpPr/>
          <p:nvPr/>
        </p:nvSpPr>
        <p:spPr>
          <a:xfrm>
            <a:off x="1622734" y="1462014"/>
            <a:ext cx="406477" cy="16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Study Proposed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85E95FD8-5986-4643-960C-570344C0D756}"/>
              </a:ext>
            </a:extLst>
          </p:cNvPr>
          <p:cNvSpPr/>
          <p:nvPr/>
        </p:nvSpPr>
        <p:spPr>
          <a:xfrm>
            <a:off x="760388" y="5201014"/>
            <a:ext cx="3482108" cy="85936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Structure of Paper Proposal writing</a:t>
            </a:r>
          </a:p>
        </p:txBody>
      </p:sp>
      <p:sp>
        <p:nvSpPr>
          <p:cNvPr id="29" name="Rectangle: Rounded Corners 28">
            <a:extLst>
              <a:ext uri="{FF2B5EF4-FFF2-40B4-BE49-F238E27FC236}">
                <a16:creationId xmlns:a16="http://schemas.microsoft.com/office/drawing/2014/main" id="{CC08482F-2E55-4135-BB72-DD683EE22E8C}"/>
              </a:ext>
            </a:extLst>
          </p:cNvPr>
          <p:cNvSpPr/>
          <p:nvPr/>
        </p:nvSpPr>
        <p:spPr>
          <a:xfrm>
            <a:off x="5243408" y="5446031"/>
            <a:ext cx="2684984" cy="106324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Editing Paper with Experiment Result</a:t>
            </a:r>
          </a:p>
        </p:txBody>
      </p:sp>
      <p:sp>
        <p:nvSpPr>
          <p:cNvPr id="30" name="Rectangle 29">
            <a:extLst>
              <a:ext uri="{FF2B5EF4-FFF2-40B4-BE49-F238E27FC236}">
                <a16:creationId xmlns:a16="http://schemas.microsoft.com/office/drawing/2014/main" id="{C357B48F-1576-4C23-BE5B-7A225AD3703B}"/>
              </a:ext>
            </a:extLst>
          </p:cNvPr>
          <p:cNvSpPr/>
          <p:nvPr/>
        </p:nvSpPr>
        <p:spPr>
          <a:xfrm>
            <a:off x="9380970" y="5446031"/>
            <a:ext cx="145775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Submit to</a:t>
            </a:r>
          </a:p>
        </p:txBody>
      </p:sp>
      <p:cxnSp>
        <p:nvCxnSpPr>
          <p:cNvPr id="31" name="Connector: Curved 30">
            <a:extLst>
              <a:ext uri="{FF2B5EF4-FFF2-40B4-BE49-F238E27FC236}">
                <a16:creationId xmlns:a16="http://schemas.microsoft.com/office/drawing/2014/main" id="{7A89CA8A-135C-444B-9D2A-67608FF186B0}"/>
              </a:ext>
            </a:extLst>
          </p:cNvPr>
          <p:cNvCxnSpPr>
            <a:cxnSpLocks/>
            <a:stCxn id="28" idx="3"/>
            <a:endCxn id="29" idx="1"/>
          </p:cNvCxnSpPr>
          <p:nvPr/>
        </p:nvCxnSpPr>
        <p:spPr>
          <a:xfrm>
            <a:off x="4242496" y="5630697"/>
            <a:ext cx="1000912" cy="34695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B448786-93B0-4BE8-9AE2-E40D0BD332E7}"/>
              </a:ext>
            </a:extLst>
          </p:cNvPr>
          <p:cNvSpPr/>
          <p:nvPr/>
        </p:nvSpPr>
        <p:spPr>
          <a:xfrm>
            <a:off x="8518264" y="5601912"/>
            <a:ext cx="2500169" cy="98860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Submitting Paper Journal</a:t>
            </a:r>
          </a:p>
        </p:txBody>
      </p:sp>
      <p:cxnSp>
        <p:nvCxnSpPr>
          <p:cNvPr id="33" name="Connector: Curved 32">
            <a:extLst>
              <a:ext uri="{FF2B5EF4-FFF2-40B4-BE49-F238E27FC236}">
                <a16:creationId xmlns:a16="http://schemas.microsoft.com/office/drawing/2014/main" id="{FA76EFF3-5848-4F7F-BCFD-A5D5F67EF8B5}"/>
              </a:ext>
            </a:extLst>
          </p:cNvPr>
          <p:cNvCxnSpPr>
            <a:cxnSpLocks/>
            <a:stCxn id="29" idx="3"/>
            <a:endCxn id="32" idx="1"/>
          </p:cNvCxnSpPr>
          <p:nvPr/>
        </p:nvCxnSpPr>
        <p:spPr>
          <a:xfrm>
            <a:off x="7928392" y="5977652"/>
            <a:ext cx="589872" cy="118561"/>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4F9CF92-C104-499A-BC12-BEEC7A1EC6E4}"/>
              </a:ext>
            </a:extLst>
          </p:cNvPr>
          <p:cNvCxnSpPr>
            <a:cxnSpLocks/>
          </p:cNvCxnSpPr>
          <p:nvPr/>
        </p:nvCxnSpPr>
        <p:spPr>
          <a:xfrm>
            <a:off x="0" y="4240688"/>
            <a:ext cx="121920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706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52D801-A46F-4D5C-90D3-1A3254BAB7F5}"/>
              </a:ext>
            </a:extLst>
          </p:cNvPr>
          <p:cNvSpPr/>
          <p:nvPr/>
        </p:nvSpPr>
        <p:spPr>
          <a:xfrm>
            <a:off x="2618610" y="2955833"/>
            <a:ext cx="695478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3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A906E297-2CFF-443A-9B95-34EF5BC6D1DB}"/>
              </a:ext>
            </a:extLst>
          </p:cNvPr>
          <p:cNvPicPr>
            <a:picLocks noChangeAspect="1"/>
          </p:cNvPicPr>
          <p:nvPr/>
        </p:nvPicPr>
        <p:blipFill>
          <a:blip r:embed="rId2"/>
          <a:stretch>
            <a:fillRect/>
          </a:stretch>
        </p:blipFill>
        <p:spPr>
          <a:xfrm>
            <a:off x="603936" y="1231977"/>
            <a:ext cx="10984127" cy="4588817"/>
          </a:xfrm>
          <a:prstGeom prst="rect">
            <a:avLst/>
          </a:prstGeom>
        </p:spPr>
      </p:pic>
    </p:spTree>
    <p:extLst>
      <p:ext uri="{BB962C8B-B14F-4D97-AF65-F5344CB8AC3E}">
        <p14:creationId xmlns:p14="http://schemas.microsoft.com/office/powerpoint/2010/main" val="2089517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57263C3-74C1-4A28-B46A-BC30DBAB3DFC}"/>
              </a:ext>
            </a:extLst>
          </p:cNvPr>
          <p:cNvPicPr>
            <a:picLocks noChangeAspect="1"/>
          </p:cNvPicPr>
          <p:nvPr/>
        </p:nvPicPr>
        <p:blipFill>
          <a:blip r:embed="rId2"/>
          <a:stretch>
            <a:fillRect/>
          </a:stretch>
        </p:blipFill>
        <p:spPr>
          <a:xfrm>
            <a:off x="1782698" y="1511772"/>
            <a:ext cx="9419525" cy="4449189"/>
          </a:xfrm>
          <a:prstGeom prst="rect">
            <a:avLst/>
          </a:prstGeom>
        </p:spPr>
      </p:pic>
    </p:spTree>
    <p:extLst>
      <p:ext uri="{BB962C8B-B14F-4D97-AF65-F5344CB8AC3E}">
        <p14:creationId xmlns:p14="http://schemas.microsoft.com/office/powerpoint/2010/main" val="33805755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6450FD7-4B4E-44CF-BE67-7B95600030AD}"/>
              </a:ext>
            </a:extLst>
          </p:cNvPr>
          <p:cNvSpPr/>
          <p:nvPr/>
        </p:nvSpPr>
        <p:spPr>
          <a:xfrm>
            <a:off x="3532987" y="154759"/>
            <a:ext cx="5331615"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Distributed Work Pipeline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FBE008B-1F35-4B61-BA91-E38DD9C99F9D}"/>
              </a:ext>
            </a:extLst>
          </p:cNvPr>
          <p:cNvPicPr>
            <a:picLocks noChangeAspect="1"/>
          </p:cNvPicPr>
          <p:nvPr/>
        </p:nvPicPr>
        <p:blipFill rotWithShape="1">
          <a:blip r:embed="rId2"/>
          <a:srcRect r="26462"/>
          <a:stretch/>
        </p:blipFill>
        <p:spPr>
          <a:xfrm>
            <a:off x="5851233" y="1913677"/>
            <a:ext cx="6340767" cy="3797333"/>
          </a:xfrm>
          <a:prstGeom prst="rect">
            <a:avLst/>
          </a:prstGeom>
        </p:spPr>
      </p:pic>
      <p:sp>
        <p:nvSpPr>
          <p:cNvPr id="4" name="TextBox 3">
            <a:extLst>
              <a:ext uri="{FF2B5EF4-FFF2-40B4-BE49-F238E27FC236}">
                <a16:creationId xmlns:a16="http://schemas.microsoft.com/office/drawing/2014/main" id="{867FED85-86F2-401D-866F-E32410457F04}"/>
              </a:ext>
            </a:extLst>
          </p:cNvPr>
          <p:cNvSpPr txBox="1"/>
          <p:nvPr/>
        </p:nvSpPr>
        <p:spPr>
          <a:xfrm>
            <a:off x="7239698" y="1379556"/>
            <a:ext cx="41189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Tracking Experiment (Weight &amp; Bias)</a:t>
            </a:r>
          </a:p>
        </p:txBody>
      </p:sp>
      <p:sp>
        <p:nvSpPr>
          <p:cNvPr id="6" name="TextBox 5">
            <a:extLst>
              <a:ext uri="{FF2B5EF4-FFF2-40B4-BE49-F238E27FC236}">
                <a16:creationId xmlns:a16="http://schemas.microsoft.com/office/drawing/2014/main" id="{84A1C660-497A-4F96-BEEF-75188F64DE67}"/>
              </a:ext>
            </a:extLst>
          </p:cNvPr>
          <p:cNvSpPr txBox="1"/>
          <p:nvPr/>
        </p:nvSpPr>
        <p:spPr>
          <a:xfrm>
            <a:off x="0" y="1442690"/>
            <a:ext cx="56178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Write Code – Building Project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Google Colab (GitHub platform– Update)</a:t>
            </a:r>
          </a:p>
        </p:txBody>
      </p:sp>
      <p:pic>
        <p:nvPicPr>
          <p:cNvPr id="7" name="Picture 6">
            <a:extLst>
              <a:ext uri="{FF2B5EF4-FFF2-40B4-BE49-F238E27FC236}">
                <a16:creationId xmlns:a16="http://schemas.microsoft.com/office/drawing/2014/main" id="{88818149-45AC-4B9A-8C80-30A6838B0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400" y="2550019"/>
            <a:ext cx="3138994" cy="1262324"/>
          </a:xfrm>
          <a:prstGeom prst="rect">
            <a:avLst/>
          </a:prstGeom>
        </p:spPr>
      </p:pic>
      <p:pic>
        <p:nvPicPr>
          <p:cNvPr id="9" name="Picture 8">
            <a:extLst>
              <a:ext uri="{FF2B5EF4-FFF2-40B4-BE49-F238E27FC236}">
                <a16:creationId xmlns:a16="http://schemas.microsoft.com/office/drawing/2014/main" id="{6834E1DF-34C6-4865-8BD2-7D52EAF6E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742" y="4069103"/>
            <a:ext cx="3776311" cy="1399753"/>
          </a:xfrm>
          <a:prstGeom prst="rect">
            <a:avLst/>
          </a:prstGeom>
        </p:spPr>
      </p:pic>
      <p:cxnSp>
        <p:nvCxnSpPr>
          <p:cNvPr id="11" name="Straight Connector 10">
            <a:extLst>
              <a:ext uri="{FF2B5EF4-FFF2-40B4-BE49-F238E27FC236}">
                <a16:creationId xmlns:a16="http://schemas.microsoft.com/office/drawing/2014/main" id="{343C5FE2-FD9D-43F8-9E39-E1E33A0BF225}"/>
              </a:ext>
            </a:extLst>
          </p:cNvPr>
          <p:cNvCxnSpPr>
            <a:cxnSpLocks/>
          </p:cNvCxnSpPr>
          <p:nvPr/>
        </p:nvCxnSpPr>
        <p:spPr>
          <a:xfrm>
            <a:off x="5550717" y="1015068"/>
            <a:ext cx="0" cy="53605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900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1877</Words>
  <Application>Microsoft Office PowerPoint</Application>
  <PresentationFormat>Widescreen</PresentationFormat>
  <Paragraphs>390</Paragraphs>
  <Slides>105</Slides>
  <Notes>2</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105</vt:i4>
      </vt:variant>
    </vt:vector>
  </HeadingPairs>
  <TitlesOfParts>
    <vt:vector size="114" baseType="lpstr">
      <vt:lpstr>Lucida Grande</vt:lpstr>
      <vt:lpstr>Roboto</vt:lpstr>
      <vt:lpstr>Arial</vt:lpstr>
      <vt:lpstr>Calibri</vt:lpstr>
      <vt:lpstr>Calibri Light</vt:lpstr>
      <vt:lpstr>Georgia</vt:lpstr>
      <vt:lpstr>Wingdings</vt:lpstr>
      <vt:lpstr>Office Theme</vt:lpstr>
      <vt:lpstr>1_Office Theme</vt:lpstr>
      <vt:lpstr>Multi-Augmentation Strategy for Self-Supervised Learning </vt:lpstr>
      <vt:lpstr>Proposed Content</vt:lpstr>
      <vt:lpstr>PowerPoint Presentation</vt:lpstr>
      <vt:lpstr>Disentangled Representation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Learning –Data Augmentation</vt:lpstr>
      <vt:lpstr>Bayes’ Theorem</vt:lpstr>
      <vt:lpstr>PowerPoint Presentation</vt:lpstr>
      <vt:lpstr>Supervised Learning –Data Augmentation</vt:lpstr>
      <vt:lpstr>PowerPoint Presentation</vt:lpstr>
      <vt:lpstr>PowerPoint Presentation</vt:lpstr>
      <vt:lpstr>Benchmark Methods</vt:lpstr>
      <vt:lpstr>Bench Mark Result These Strategies </vt:lpstr>
      <vt:lpstr>1. What We Can Learn From Supervise Learning Searching Data Augmentation ???</vt:lpstr>
      <vt:lpstr>PowerPoint Presentation</vt:lpstr>
      <vt:lpstr>Comparison Bayesian Optimization vs Grid and Random Search</vt:lpstr>
      <vt:lpstr>2. What are important transformation From Supervise Learning Data Augmentation ???</vt:lpstr>
      <vt:lpstr>Supervised-Learning Important transformation</vt:lpstr>
      <vt:lpstr>The efficiency of method in Performance Implementation</vt:lpstr>
      <vt:lpstr>The efficiency of method in Performance Implementation</vt:lpstr>
      <vt:lpstr>2. What are effective implementations methods From Supervise Learning Data Augmentation ???</vt:lpstr>
      <vt:lpstr>Effective methods implementation </vt:lpstr>
      <vt:lpstr>PowerPoint Presentation</vt:lpstr>
      <vt:lpstr>Supervised Learning – Data Augmentation Regularization</vt:lpstr>
      <vt:lpstr>Supervised Learning – Data Augmentation Regularization</vt:lpstr>
      <vt:lpstr>PowerPoint Presentation</vt:lpstr>
      <vt:lpstr>Supervised Learning – Data Augmentation Regularization</vt:lpstr>
      <vt:lpstr>Augmentations + Regularizations</vt:lpstr>
      <vt:lpstr>Current Self-Supervise Learning Data Augmentation </vt:lpstr>
      <vt:lpstr>PowerPoint Presentation</vt:lpstr>
      <vt:lpstr>PowerPoint Presentation</vt:lpstr>
      <vt:lpstr>PowerPoint Presentation</vt:lpstr>
      <vt:lpstr>2. What are important transformation From Supervise Learning Data Augmentation ???</vt:lpstr>
      <vt:lpstr>Cropping – Random Color distortion</vt:lpstr>
      <vt:lpstr>Under Review</vt:lpstr>
      <vt:lpstr>Transformation impact in self-Supervised </vt:lpstr>
      <vt:lpstr>PowerPoint Presentation</vt:lpstr>
      <vt:lpstr>PowerPoint Presentation</vt:lpstr>
      <vt:lpstr>Multi-Crop Strategy [Global &amp; Local ] SSL Augmentation </vt:lpstr>
      <vt:lpstr>Two views approach Contrastive Self-Supervised</vt:lpstr>
      <vt:lpstr>Multi-Views Strategy [Global &amp; Local ] views</vt:lpstr>
      <vt:lpstr>Multi-Views Augmentation Yield better Result</vt:lpstr>
      <vt:lpstr>2. What We Can Learn From  Self-Supervise Data Augmentation ???</vt:lpstr>
      <vt:lpstr>Cropping + Color Distortion are important in SSL learning</vt:lpstr>
      <vt:lpstr>PowerPoint Presentation</vt:lpstr>
      <vt:lpstr>PowerPoint Presentation</vt:lpstr>
      <vt:lpstr>1. What’s the different Data Augmentation  Self-Supervised &amp; Supervised </vt:lpstr>
      <vt:lpstr>Supervised – Data Augmentation Core Values</vt:lpstr>
      <vt:lpstr>PowerPoint Presentation</vt:lpstr>
      <vt:lpstr>Self-Supervised Data Augmentation Core Values</vt:lpstr>
      <vt:lpstr>PowerPoint Presentation</vt:lpstr>
      <vt:lpstr>Combination Data Augmentation Strategies</vt:lpstr>
      <vt:lpstr>Objectives</vt:lpstr>
      <vt:lpstr>PowerPoint Presentation</vt:lpstr>
      <vt:lpstr>PowerPoint Presentation</vt:lpstr>
      <vt:lpstr>PowerPoint Presentation</vt:lpstr>
      <vt:lpstr>PowerPoint Presentation</vt:lpstr>
      <vt:lpstr>PowerPoint Presentation</vt:lpstr>
      <vt:lpstr>Comparing Data Augmentation Strategy</vt:lpstr>
      <vt:lpstr>Combination Data Augmentation Strategies</vt:lpstr>
      <vt:lpstr>PowerPoint Presentation</vt:lpstr>
      <vt:lpstr>Contrastive Framework SSL 2 Views Augmentation</vt:lpstr>
      <vt:lpstr>Contrastive --Framework SSL Multi-Views Augmentation</vt:lpstr>
      <vt:lpstr>PowerPoint Presentation</vt:lpstr>
      <vt:lpstr>PowerPoint Presentation</vt:lpstr>
      <vt:lpstr>PowerPoint Presentation</vt:lpstr>
      <vt:lpstr>PowerPoint Presentation</vt:lpstr>
      <vt:lpstr>PowerPoint Presentation</vt:lpstr>
      <vt:lpstr>PowerPoint Presentation</vt:lpstr>
      <vt:lpstr>Order Emperical Studies Investigate </vt:lpstr>
      <vt:lpstr>PowerPoint Presentation</vt:lpstr>
      <vt:lpstr>PowerPoint Presentation</vt:lpstr>
      <vt:lpstr>Building End to End pipeline </vt:lpstr>
      <vt:lpstr>PowerPoint Presentation</vt:lpstr>
      <vt:lpstr>PowerPoint Presentation</vt:lpstr>
      <vt:lpstr>Computer Vision Dataset</vt:lpstr>
      <vt:lpstr>PowerPoint Presentation</vt:lpstr>
      <vt:lpstr>PowerPoint Presentation</vt:lpstr>
      <vt:lpstr>PowerPoint Presentation</vt:lpstr>
      <vt:lpstr>PowerPoint Presentation</vt:lpstr>
      <vt:lpstr>PowerPoint Presentation</vt:lpstr>
      <vt:lpstr>PowerPoint Presentation</vt:lpstr>
      <vt:lpstr>Schedule File including 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Multi-Augmentation Strategy for Self-Supervised Learning Tran Van Nhiem</dc:title>
  <dc:creator>Tran Rick</dc:creator>
  <cp:lastModifiedBy>Tran Rick</cp:lastModifiedBy>
  <cp:revision>32</cp:revision>
  <dcterms:created xsi:type="dcterms:W3CDTF">2021-10-08T07:51:26Z</dcterms:created>
  <dcterms:modified xsi:type="dcterms:W3CDTF">2021-10-10T05:30:34Z</dcterms:modified>
</cp:coreProperties>
</file>